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8" r:id="rId3"/>
    <p:sldId id="259" r:id="rId4"/>
    <p:sldId id="344" r:id="rId5"/>
    <p:sldId id="361" r:id="rId6"/>
    <p:sldId id="370" r:id="rId7"/>
    <p:sldId id="342" r:id="rId8"/>
    <p:sldId id="260" r:id="rId9"/>
    <p:sldId id="343" r:id="rId10"/>
    <p:sldId id="269" r:id="rId11"/>
    <p:sldId id="274" r:id="rId12"/>
    <p:sldId id="275" r:id="rId13"/>
    <p:sldId id="257" r:id="rId14"/>
    <p:sldId id="276" r:id="rId15"/>
    <p:sldId id="277" r:id="rId16"/>
    <p:sldId id="278" r:id="rId17"/>
    <p:sldId id="279" r:id="rId18"/>
    <p:sldId id="371" r:id="rId19"/>
    <p:sldId id="288" r:id="rId20"/>
    <p:sldId id="357" r:id="rId21"/>
    <p:sldId id="287" r:id="rId22"/>
    <p:sldId id="358" r:id="rId23"/>
    <p:sldId id="359" r:id="rId24"/>
    <p:sldId id="360" r:id="rId25"/>
    <p:sldId id="369" r:id="rId26"/>
    <p:sldId id="290" r:id="rId27"/>
    <p:sldId id="363" r:id="rId28"/>
    <p:sldId id="364" r:id="rId29"/>
    <p:sldId id="366" r:id="rId30"/>
    <p:sldId id="376" r:id="rId31"/>
    <p:sldId id="270" r:id="rId32"/>
    <p:sldId id="272" r:id="rId33"/>
    <p:sldId id="271" r:id="rId34"/>
    <p:sldId id="377" r:id="rId35"/>
    <p:sldId id="378" r:id="rId36"/>
    <p:sldId id="379" r:id="rId37"/>
    <p:sldId id="380" r:id="rId38"/>
    <p:sldId id="381" r:id="rId39"/>
    <p:sldId id="382" r:id="rId40"/>
    <p:sldId id="383" r:id="rId41"/>
    <p:sldId id="280" r:id="rId42"/>
    <p:sldId id="281" r:id="rId43"/>
    <p:sldId id="282" r:id="rId44"/>
    <p:sldId id="283" r:id="rId45"/>
    <p:sldId id="284" r:id="rId46"/>
    <p:sldId id="285" r:id="rId47"/>
    <p:sldId id="384" r:id="rId48"/>
    <p:sldId id="385" r:id="rId49"/>
    <p:sldId id="386" r:id="rId50"/>
    <p:sldId id="387" r:id="rId51"/>
    <p:sldId id="291" r:id="rId52"/>
    <p:sldId id="292" r:id="rId53"/>
    <p:sldId id="264" r:id="rId54"/>
    <p:sldId id="286" r:id="rId55"/>
    <p:sldId id="293" r:id="rId56"/>
    <p:sldId id="294" r:id="rId57"/>
    <p:sldId id="295" r:id="rId58"/>
    <p:sldId id="373" r:id="rId59"/>
    <p:sldId id="372" r:id="rId60"/>
    <p:sldId id="374" r:id="rId61"/>
    <p:sldId id="375" r:id="rId62"/>
    <p:sldId id="362"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108" d="100"/>
          <a:sy n="108" d="100"/>
        </p:scale>
        <p:origin x="17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ACCB9-9C50-453A-9080-913742243C29}" type="datetimeFigureOut">
              <a:rPr lang="en-US" smtClean="0"/>
              <a:t>8/11/2024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17E45B-5790-48F6-B423-80C3F1D994B3}" type="slidenum">
              <a:rPr lang="en-US" smtClean="0"/>
              <a:t>‹#›</a:t>
            </a:fld>
            <a:endParaRPr lang="en-US"/>
          </a:p>
        </p:txBody>
      </p:sp>
    </p:spTree>
    <p:extLst>
      <p:ext uri="{BB962C8B-B14F-4D97-AF65-F5344CB8AC3E}">
        <p14:creationId xmlns:p14="http://schemas.microsoft.com/office/powerpoint/2010/main" val="3724029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err="1"/>
              <a:t>Playstore</a:t>
            </a:r>
            <a:endParaRPr lang="en-PH" dirty="0"/>
          </a:p>
        </p:txBody>
      </p:sp>
      <p:sp>
        <p:nvSpPr>
          <p:cNvPr id="4" name="Slide Number Placeholder 3"/>
          <p:cNvSpPr>
            <a:spLocks noGrp="1"/>
          </p:cNvSpPr>
          <p:nvPr>
            <p:ph type="sldNum" sz="quarter" idx="5"/>
          </p:nvPr>
        </p:nvSpPr>
        <p:spPr/>
        <p:txBody>
          <a:bodyPr/>
          <a:lstStyle/>
          <a:p>
            <a:fld id="{A817E45B-5790-48F6-B423-80C3F1D994B3}" type="slidenum">
              <a:rPr lang="en-US" smtClean="0"/>
              <a:t>5</a:t>
            </a:fld>
            <a:endParaRPr lang="en-US"/>
          </a:p>
        </p:txBody>
      </p:sp>
    </p:spTree>
    <p:extLst>
      <p:ext uri="{BB962C8B-B14F-4D97-AF65-F5344CB8AC3E}">
        <p14:creationId xmlns:p14="http://schemas.microsoft.com/office/powerpoint/2010/main" val="2392310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Many applications</a:t>
            </a:r>
          </a:p>
          <a:p>
            <a:r>
              <a:rPr lang="en-PH" dirty="0"/>
              <a:t>Mas maraming </a:t>
            </a:r>
            <a:r>
              <a:rPr lang="en-PH" dirty="0" err="1"/>
              <a:t>gagamit</a:t>
            </a:r>
            <a:endParaRPr lang="en-PH" dirty="0"/>
          </a:p>
        </p:txBody>
      </p:sp>
      <p:sp>
        <p:nvSpPr>
          <p:cNvPr id="4" name="Slide Number Placeholder 3"/>
          <p:cNvSpPr>
            <a:spLocks noGrp="1"/>
          </p:cNvSpPr>
          <p:nvPr>
            <p:ph type="sldNum" sz="quarter" idx="5"/>
          </p:nvPr>
        </p:nvSpPr>
        <p:spPr/>
        <p:txBody>
          <a:bodyPr/>
          <a:lstStyle/>
          <a:p>
            <a:fld id="{A817E45B-5790-48F6-B423-80C3F1D994B3}" type="slidenum">
              <a:rPr lang="en-US" smtClean="0"/>
              <a:t>9</a:t>
            </a:fld>
            <a:endParaRPr lang="en-US"/>
          </a:p>
        </p:txBody>
      </p:sp>
    </p:spTree>
    <p:extLst>
      <p:ext uri="{BB962C8B-B14F-4D97-AF65-F5344CB8AC3E}">
        <p14:creationId xmlns:p14="http://schemas.microsoft.com/office/powerpoint/2010/main" val="2868662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Android flexibility and functionality </a:t>
            </a:r>
          </a:p>
          <a:p>
            <a:r>
              <a:rPr lang="en-PH" dirty="0"/>
              <a:t>IOS –make it easy and user friendly</a:t>
            </a:r>
          </a:p>
          <a:p>
            <a:endParaRPr lang="en-PH" dirty="0"/>
          </a:p>
        </p:txBody>
      </p:sp>
      <p:sp>
        <p:nvSpPr>
          <p:cNvPr id="4" name="Slide Number Placeholder 3"/>
          <p:cNvSpPr>
            <a:spLocks noGrp="1"/>
          </p:cNvSpPr>
          <p:nvPr>
            <p:ph type="sldNum" sz="quarter" idx="5"/>
          </p:nvPr>
        </p:nvSpPr>
        <p:spPr/>
        <p:txBody>
          <a:bodyPr/>
          <a:lstStyle/>
          <a:p>
            <a:fld id="{A817E45B-5790-48F6-B423-80C3F1D994B3}" type="slidenum">
              <a:rPr lang="en-US" smtClean="0"/>
              <a:t>17</a:t>
            </a:fld>
            <a:endParaRPr lang="en-US"/>
          </a:p>
        </p:txBody>
      </p:sp>
    </p:spTree>
    <p:extLst>
      <p:ext uri="{BB962C8B-B14F-4D97-AF65-F5344CB8AC3E}">
        <p14:creationId xmlns:p14="http://schemas.microsoft.com/office/powerpoint/2010/main" val="4020356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Phones specs</a:t>
            </a:r>
          </a:p>
        </p:txBody>
      </p:sp>
      <p:sp>
        <p:nvSpPr>
          <p:cNvPr id="4" name="Slide Number Placeholder 3"/>
          <p:cNvSpPr>
            <a:spLocks noGrp="1"/>
          </p:cNvSpPr>
          <p:nvPr>
            <p:ph type="sldNum" sz="quarter" idx="5"/>
          </p:nvPr>
        </p:nvSpPr>
        <p:spPr/>
        <p:txBody>
          <a:bodyPr/>
          <a:lstStyle/>
          <a:p>
            <a:fld id="{A817E45B-5790-48F6-B423-80C3F1D994B3}" type="slidenum">
              <a:rPr lang="en-US" smtClean="0"/>
              <a:t>33</a:t>
            </a:fld>
            <a:endParaRPr lang="en-US"/>
          </a:p>
        </p:txBody>
      </p:sp>
    </p:spTree>
    <p:extLst>
      <p:ext uri="{BB962C8B-B14F-4D97-AF65-F5344CB8AC3E}">
        <p14:creationId xmlns:p14="http://schemas.microsoft.com/office/powerpoint/2010/main" val="3465826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Koala</a:t>
            </a:r>
          </a:p>
          <a:p>
            <a:r>
              <a:rPr lang="en-PH" dirty="0"/>
              <a:t>Jellyfish</a:t>
            </a:r>
          </a:p>
          <a:p>
            <a:r>
              <a:rPr lang="en-PH" dirty="0"/>
              <a:t>Iguana</a:t>
            </a:r>
          </a:p>
          <a:p>
            <a:r>
              <a:rPr lang="en-PH" b="0" i="0" dirty="0">
                <a:solidFill>
                  <a:srgbClr val="202124"/>
                </a:solidFill>
                <a:effectLst/>
                <a:latin typeface="Google Sans Text"/>
              </a:rPr>
              <a:t>Hedgehog</a:t>
            </a:r>
          </a:p>
          <a:p>
            <a:r>
              <a:rPr lang="en-PH" b="0" i="0" dirty="0">
                <a:solidFill>
                  <a:srgbClr val="202124"/>
                </a:solidFill>
                <a:effectLst/>
                <a:latin typeface="Google Sans Text"/>
              </a:rPr>
              <a:t>Giraffe </a:t>
            </a:r>
          </a:p>
          <a:p>
            <a:r>
              <a:rPr lang="en-PH" b="0" i="0" dirty="0" err="1">
                <a:solidFill>
                  <a:srgbClr val="202124"/>
                </a:solidFill>
                <a:effectLst/>
                <a:latin typeface="Google Sans Text"/>
              </a:rPr>
              <a:t>Flamigo</a:t>
            </a:r>
            <a:endParaRPr lang="en-PH" dirty="0"/>
          </a:p>
          <a:p>
            <a:endParaRPr lang="en-PH" dirty="0"/>
          </a:p>
        </p:txBody>
      </p:sp>
      <p:sp>
        <p:nvSpPr>
          <p:cNvPr id="4" name="Slide Number Placeholder 3"/>
          <p:cNvSpPr>
            <a:spLocks noGrp="1"/>
          </p:cNvSpPr>
          <p:nvPr>
            <p:ph type="sldNum" sz="quarter" idx="5"/>
          </p:nvPr>
        </p:nvSpPr>
        <p:spPr/>
        <p:txBody>
          <a:bodyPr/>
          <a:lstStyle/>
          <a:p>
            <a:fld id="{A817E45B-5790-48F6-B423-80C3F1D994B3}" type="slidenum">
              <a:rPr lang="en-US" smtClean="0"/>
              <a:t>56</a:t>
            </a:fld>
            <a:endParaRPr lang="en-US"/>
          </a:p>
        </p:txBody>
      </p:sp>
    </p:spTree>
    <p:extLst>
      <p:ext uri="{BB962C8B-B14F-4D97-AF65-F5344CB8AC3E}">
        <p14:creationId xmlns:p14="http://schemas.microsoft.com/office/powerpoint/2010/main" val="1900011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9D868D-A3A0-47C5-8686-DD7A9F174AD1}"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4073532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9D868D-A3A0-47C5-8686-DD7A9F174AD1}"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3695275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9D868D-A3A0-47C5-8686-DD7A9F174AD1}"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113857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9D868D-A3A0-47C5-8686-DD7A9F174AD1}"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88952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9D868D-A3A0-47C5-8686-DD7A9F174AD1}" type="datetimeFigureOut">
              <a:rPr lang="en-US" smtClean="0"/>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261951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9D868D-A3A0-47C5-8686-DD7A9F174AD1}"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449039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9D868D-A3A0-47C5-8686-DD7A9F174AD1}" type="datetimeFigureOut">
              <a:rPr lang="en-US" smtClean="0"/>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834681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9D868D-A3A0-47C5-8686-DD7A9F174AD1}" type="datetimeFigureOut">
              <a:rPr lang="en-US" smtClean="0"/>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89000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9D868D-A3A0-47C5-8686-DD7A9F174AD1}" type="datetimeFigureOut">
              <a:rPr lang="en-US" smtClean="0"/>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3225227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9D868D-A3A0-47C5-8686-DD7A9F174AD1}"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18603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9D868D-A3A0-47C5-8686-DD7A9F174AD1}" type="datetimeFigureOut">
              <a:rPr lang="en-US" smtClean="0"/>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0CB8DD-5E99-4684-B79E-98065A0564F3}" type="slidenum">
              <a:rPr lang="en-US" smtClean="0"/>
              <a:t>‹#›</a:t>
            </a:fld>
            <a:endParaRPr lang="en-US"/>
          </a:p>
        </p:txBody>
      </p:sp>
    </p:spTree>
    <p:extLst>
      <p:ext uri="{BB962C8B-B14F-4D97-AF65-F5344CB8AC3E}">
        <p14:creationId xmlns:p14="http://schemas.microsoft.com/office/powerpoint/2010/main" val="2005685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9D868D-A3A0-47C5-8686-DD7A9F174AD1}" type="datetimeFigureOut">
              <a:rPr lang="en-US" smtClean="0"/>
              <a:t>8/11/2024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0CB8DD-5E99-4684-B79E-98065A0564F3}" type="slidenum">
              <a:rPr lang="en-US" smtClean="0"/>
              <a:t>‹#›</a:t>
            </a:fld>
            <a:endParaRPr lang="en-US"/>
          </a:p>
        </p:txBody>
      </p:sp>
    </p:spTree>
    <p:extLst>
      <p:ext uri="{BB962C8B-B14F-4D97-AF65-F5344CB8AC3E}">
        <p14:creationId xmlns:p14="http://schemas.microsoft.com/office/powerpoint/2010/main" val="1876668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1.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38823E-CCC3-4676-B85B-EE4D32CD6EBF}"/>
              </a:ext>
            </a:extLst>
          </p:cNvPr>
          <p:cNvPicPr>
            <a:picLocks noChangeAspect="1"/>
          </p:cNvPicPr>
          <p:nvPr/>
        </p:nvPicPr>
        <p:blipFill rotWithShape="1">
          <a:blip r:embed="rId2">
            <a:extLst>
              <a:ext uri="{28A0092B-C50C-407E-A947-70E740481C1C}">
                <a14:useLocalDpi xmlns:a14="http://schemas.microsoft.com/office/drawing/2010/main" val="0"/>
              </a:ext>
            </a:extLst>
          </a:blip>
          <a:srcRect t="-24928" b="24928"/>
          <a:stretch/>
        </p:blipFill>
        <p:spPr>
          <a:xfrm>
            <a:off x="0" y="-737577"/>
            <a:ext cx="9144000" cy="6858000"/>
          </a:xfrm>
          <a:prstGeom prst="rect">
            <a:avLst/>
          </a:prstGeom>
        </p:spPr>
      </p:pic>
    </p:spTree>
    <p:extLst>
      <p:ext uri="{BB962C8B-B14F-4D97-AF65-F5344CB8AC3E}">
        <p14:creationId xmlns:p14="http://schemas.microsoft.com/office/powerpoint/2010/main" val="16478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206B-9013-4828-B60B-7858983E45F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C0D4DD8-CDBE-4472-AC90-B894FDA162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0699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628650" y="2766218"/>
            <a:ext cx="7886700" cy="1325563"/>
          </a:xfrm>
        </p:spPr>
        <p:txBody>
          <a:bodyPr>
            <a:normAutofit/>
          </a:bodyPr>
          <a:lstStyle/>
          <a:p>
            <a:r>
              <a:rPr lang="en-PH" dirty="0">
                <a:solidFill>
                  <a:schemeClr val="bg1"/>
                </a:solidFill>
                <a:latin typeface="Roboto" pitchFamily="2" charset="0"/>
                <a:ea typeface="Roboto" pitchFamily="2" charset="0"/>
              </a:rPr>
              <a:t>The ANDROID Story</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69674515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1AAC-FEFB-4AA0-98C1-F5B60E1F1E40}"/>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F55565EF-FF59-463A-8AE7-9279A09D9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004" y="-155022"/>
            <a:ext cx="13360007" cy="7560040"/>
          </a:xfrm>
          <a:prstGeom prst="rect">
            <a:avLst/>
          </a:prstGeom>
        </p:spPr>
      </p:pic>
      <p:sp>
        <p:nvSpPr>
          <p:cNvPr id="7" name="TextBox 6">
            <a:extLst>
              <a:ext uri="{FF2B5EF4-FFF2-40B4-BE49-F238E27FC236}">
                <a16:creationId xmlns:a16="http://schemas.microsoft.com/office/drawing/2014/main" id="{7B1D3204-BCBF-44F8-A574-FD0109B18B35}"/>
              </a:ext>
            </a:extLst>
          </p:cNvPr>
          <p:cNvSpPr txBox="1"/>
          <p:nvPr/>
        </p:nvSpPr>
        <p:spPr>
          <a:xfrm>
            <a:off x="6009032" y="2561830"/>
            <a:ext cx="4399722" cy="1384995"/>
          </a:xfrm>
          <a:prstGeom prst="rect">
            <a:avLst/>
          </a:prstGeom>
          <a:noFill/>
        </p:spPr>
        <p:txBody>
          <a:bodyPr wrap="square" rtlCol="0">
            <a:spAutoFit/>
          </a:bodyPr>
          <a:lstStyle/>
          <a:p>
            <a:r>
              <a:rPr lang="en-PH" sz="2800" b="1" dirty="0">
                <a:solidFill>
                  <a:schemeClr val="bg1"/>
                </a:solidFill>
              </a:rPr>
              <a:t>Andy Rubin,</a:t>
            </a:r>
          </a:p>
          <a:p>
            <a:r>
              <a:rPr lang="en-PH" sz="2800" b="1" dirty="0">
                <a:solidFill>
                  <a:schemeClr val="bg1"/>
                </a:solidFill>
              </a:rPr>
              <a:t>Founder,</a:t>
            </a:r>
          </a:p>
          <a:p>
            <a:r>
              <a:rPr lang="en-PH" sz="2800" b="1" dirty="0">
                <a:solidFill>
                  <a:schemeClr val="bg1"/>
                </a:solidFill>
              </a:rPr>
              <a:t>Android Inc</a:t>
            </a:r>
            <a:endParaRPr lang="en-US" sz="2800" b="1" dirty="0">
              <a:solidFill>
                <a:schemeClr val="bg1"/>
              </a:solidFill>
            </a:endParaRPr>
          </a:p>
        </p:txBody>
      </p:sp>
    </p:spTree>
    <p:extLst>
      <p:ext uri="{BB962C8B-B14F-4D97-AF65-F5344CB8AC3E}">
        <p14:creationId xmlns:p14="http://schemas.microsoft.com/office/powerpoint/2010/main" val="4148981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C4EDB8-3C9E-4971-B489-199A60075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a:extLst>
              <a:ext uri="{FF2B5EF4-FFF2-40B4-BE49-F238E27FC236}">
                <a16:creationId xmlns:a16="http://schemas.microsoft.com/office/drawing/2014/main" id="{FD36C97D-48CB-46EC-8D5B-8A3AD0A6425C}"/>
              </a:ext>
            </a:extLst>
          </p:cNvPr>
          <p:cNvSpPr>
            <a:spLocks noGrp="1"/>
          </p:cNvSpPr>
          <p:nvPr>
            <p:ph type="title"/>
          </p:nvPr>
        </p:nvSpPr>
        <p:spPr>
          <a:xfrm>
            <a:off x="628650" y="174338"/>
            <a:ext cx="7886700" cy="1325563"/>
          </a:xfrm>
        </p:spPr>
        <p:txBody>
          <a:bodyPr/>
          <a:lstStyle/>
          <a:p>
            <a:pPr fontAlgn="auto">
              <a:spcAft>
                <a:spcPts val="0"/>
              </a:spcAft>
              <a:defRPr/>
            </a:pPr>
            <a:r>
              <a:rPr lang="en-US" dirty="0">
                <a:solidFill>
                  <a:schemeClr val="bg1"/>
                </a:solidFill>
              </a:rPr>
              <a:t>Background</a:t>
            </a:r>
          </a:p>
        </p:txBody>
      </p:sp>
      <p:sp>
        <p:nvSpPr>
          <p:cNvPr id="7171" name="Content Placeholder 2">
            <a:extLst>
              <a:ext uri="{FF2B5EF4-FFF2-40B4-BE49-F238E27FC236}">
                <a16:creationId xmlns:a16="http://schemas.microsoft.com/office/drawing/2014/main" id="{809B3E6B-8FE8-41A8-B61D-152C6CA42290}"/>
              </a:ext>
            </a:extLst>
          </p:cNvPr>
          <p:cNvSpPr>
            <a:spLocks noGrp="1"/>
          </p:cNvSpPr>
          <p:nvPr>
            <p:ph sz="half" idx="1"/>
          </p:nvPr>
        </p:nvSpPr>
        <p:spPr>
          <a:xfrm>
            <a:off x="628650" y="1392238"/>
            <a:ext cx="3886200" cy="4784725"/>
          </a:xfrm>
        </p:spPr>
        <p:txBody>
          <a:bodyPr>
            <a:normAutofit lnSpcReduction="10000"/>
          </a:bodyPr>
          <a:lstStyle/>
          <a:p>
            <a:r>
              <a:rPr lang="en-US" altLang="en-US" sz="2400" dirty="0">
                <a:solidFill>
                  <a:schemeClr val="bg1"/>
                </a:solidFill>
              </a:rPr>
              <a:t>Android Inc. was founded in Palo Alto, California in October, 2003 by Andy Rubin, Rich Miner, Nick Sears, and Chris White.</a:t>
            </a:r>
          </a:p>
          <a:p>
            <a:r>
              <a:rPr lang="en-US" altLang="en-US" sz="2400" dirty="0">
                <a:solidFill>
                  <a:schemeClr val="bg1"/>
                </a:solidFill>
              </a:rPr>
              <a:t>Their goal was to develop a "smarter mobile device that was more aware of its owner's location and preferences.”</a:t>
            </a:r>
          </a:p>
          <a:p>
            <a:r>
              <a:rPr lang="en-US" altLang="en-US" sz="2400" dirty="0">
                <a:solidFill>
                  <a:schemeClr val="bg1"/>
                </a:solidFill>
              </a:rPr>
              <a:t>They operated secretively, admitting only that they were working on software for mobile phones.</a:t>
            </a:r>
          </a:p>
        </p:txBody>
      </p:sp>
      <p:pic>
        <p:nvPicPr>
          <p:cNvPr id="7172" name="Content Placeholder 8">
            <a:extLst>
              <a:ext uri="{FF2B5EF4-FFF2-40B4-BE49-F238E27FC236}">
                <a16:creationId xmlns:a16="http://schemas.microsoft.com/office/drawing/2014/main" id="{AB6CF9EA-BC0A-4F4A-BE61-D0B760D134A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24438" y="1392238"/>
            <a:ext cx="3286125" cy="433387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0E11C-E67B-41E7-85C1-7909C6E76EA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4189B23-B0F2-47C7-AE1E-4F6FC681B6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4315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1058-F28C-41B8-89E1-5426584B309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62FB9FD-CA8D-40BD-BE66-7C4B127447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88" y="-295690"/>
            <a:ext cx="12717671" cy="7153690"/>
          </a:xfrm>
          <a:prstGeom prst="rect">
            <a:avLst/>
          </a:prstGeom>
        </p:spPr>
      </p:pic>
    </p:spTree>
    <p:extLst>
      <p:ext uri="{BB962C8B-B14F-4D97-AF65-F5344CB8AC3E}">
        <p14:creationId xmlns:p14="http://schemas.microsoft.com/office/powerpoint/2010/main" val="2947782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FB86D-E4F7-4390-B83C-39F5F84BBF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A9491F-5407-48FC-8608-D40AE8907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a:extLst>
              <a:ext uri="{FF2B5EF4-FFF2-40B4-BE49-F238E27FC236}">
                <a16:creationId xmlns:a16="http://schemas.microsoft.com/office/drawing/2014/main" id="{B26F7D2F-B3AE-487A-BC44-E4B5CE6B476B}"/>
              </a:ext>
            </a:extLst>
          </p:cNvPr>
          <p:cNvSpPr txBox="1"/>
          <p:nvPr/>
        </p:nvSpPr>
        <p:spPr>
          <a:xfrm>
            <a:off x="6639340" y="-13252"/>
            <a:ext cx="4041913" cy="646331"/>
          </a:xfrm>
          <a:prstGeom prst="rect">
            <a:avLst/>
          </a:prstGeom>
          <a:noFill/>
        </p:spPr>
        <p:txBody>
          <a:bodyPr wrap="square" rtlCol="0">
            <a:spAutoFit/>
          </a:bodyPr>
          <a:lstStyle/>
          <a:p>
            <a:r>
              <a:rPr lang="en-PH" sz="3600" dirty="0">
                <a:solidFill>
                  <a:schemeClr val="bg1"/>
                </a:solidFill>
              </a:rPr>
              <a:t>HTC Dreams</a:t>
            </a:r>
            <a:endParaRPr lang="en-US" sz="3600" dirty="0">
              <a:solidFill>
                <a:schemeClr val="bg1"/>
              </a:solidFill>
            </a:endParaRPr>
          </a:p>
        </p:txBody>
      </p:sp>
    </p:spTree>
    <p:extLst>
      <p:ext uri="{BB962C8B-B14F-4D97-AF65-F5344CB8AC3E}">
        <p14:creationId xmlns:p14="http://schemas.microsoft.com/office/powerpoint/2010/main" val="2144350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683-8BE5-44D1-BDC7-3D2A4F6E99E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5E9DC7A-3F9E-425F-9960-33BE7FD6A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148" y="-304697"/>
            <a:ext cx="13759496" cy="7467393"/>
          </a:xfrm>
          <a:prstGeom prst="rect">
            <a:avLst/>
          </a:prstGeom>
        </p:spPr>
      </p:pic>
      <p:pic>
        <p:nvPicPr>
          <p:cNvPr id="6" name="Picture 5">
            <a:extLst>
              <a:ext uri="{FF2B5EF4-FFF2-40B4-BE49-F238E27FC236}">
                <a16:creationId xmlns:a16="http://schemas.microsoft.com/office/drawing/2014/main" id="{7F1F4AE2-9767-41B8-80CA-92E75AA766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6397" y="154017"/>
            <a:ext cx="4523008" cy="6858000"/>
          </a:xfrm>
          <a:prstGeom prst="rect">
            <a:avLst/>
          </a:prstGeom>
        </p:spPr>
      </p:pic>
      <p:pic>
        <p:nvPicPr>
          <p:cNvPr id="3" name="Picture 2">
            <a:extLst>
              <a:ext uri="{FF2B5EF4-FFF2-40B4-BE49-F238E27FC236}">
                <a16:creationId xmlns:a16="http://schemas.microsoft.com/office/drawing/2014/main" id="{4235DCE8-9024-E46F-4BFB-98A84E5BEE33}"/>
              </a:ext>
            </a:extLst>
          </p:cNvPr>
          <p:cNvPicPr>
            <a:picLocks noChangeAspect="1"/>
          </p:cNvPicPr>
          <p:nvPr/>
        </p:nvPicPr>
        <p:blipFill>
          <a:blip r:embed="rId5"/>
          <a:stretch>
            <a:fillRect/>
          </a:stretch>
        </p:blipFill>
        <p:spPr>
          <a:xfrm>
            <a:off x="-3528569" y="2320636"/>
            <a:ext cx="3987800" cy="3987800"/>
          </a:xfrm>
          <a:prstGeom prst="rect">
            <a:avLst/>
          </a:prstGeom>
        </p:spPr>
      </p:pic>
    </p:spTree>
    <p:extLst>
      <p:ext uri="{BB962C8B-B14F-4D97-AF65-F5344CB8AC3E}">
        <p14:creationId xmlns:p14="http://schemas.microsoft.com/office/powerpoint/2010/main" val="1708142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3D4CE-61C1-0E1E-9A95-D95C2BBB5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354ACD-06C6-9638-2582-16301244B7D3}"/>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388D884-21B3-5AA8-331A-CCD0731B6FE4}"/>
              </a:ext>
            </a:extLst>
          </p:cNvPr>
          <p:cNvPicPr>
            <a:picLocks noChangeAspect="1"/>
          </p:cNvPicPr>
          <p:nvPr/>
        </p:nvPicPr>
        <p:blipFill>
          <a:blip r:embed="rId2"/>
          <a:stretch>
            <a:fillRect/>
          </a:stretch>
        </p:blipFill>
        <p:spPr>
          <a:xfrm>
            <a:off x="0" y="184181"/>
            <a:ext cx="9144000" cy="6231019"/>
          </a:xfrm>
          <a:prstGeom prst="rect">
            <a:avLst/>
          </a:prstGeom>
        </p:spPr>
      </p:pic>
    </p:spTree>
    <p:extLst>
      <p:ext uri="{BB962C8B-B14F-4D97-AF65-F5344CB8AC3E}">
        <p14:creationId xmlns:p14="http://schemas.microsoft.com/office/powerpoint/2010/main" val="33770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A745-8D65-45C2-AF79-856197958F3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EABF52F-35E2-4BA0-9CE5-71F834A7A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715"/>
            <a:ext cx="9271243" cy="5215074"/>
          </a:xfrm>
          <a:prstGeom prst="rect">
            <a:avLst/>
          </a:prstGeom>
        </p:spPr>
      </p:pic>
    </p:spTree>
    <p:extLst>
      <p:ext uri="{BB962C8B-B14F-4D97-AF65-F5344CB8AC3E}">
        <p14:creationId xmlns:p14="http://schemas.microsoft.com/office/powerpoint/2010/main" val="865648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26" name="Picture 2" descr="Android 14 Release Date: Here's When You'll Get It | Beebom">
            <a:extLst>
              <a:ext uri="{FF2B5EF4-FFF2-40B4-BE49-F238E27FC236}">
                <a16:creationId xmlns:a16="http://schemas.microsoft.com/office/drawing/2014/main" id="{036E4A27-62EC-C812-6E6F-31028B5A2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97" y="-1"/>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297724" y="258149"/>
            <a:ext cx="7886700" cy="1325563"/>
          </a:xfrm>
        </p:spPr>
        <p:txBody>
          <a:bodyPr>
            <a:normAutofit/>
          </a:bodyPr>
          <a:lstStyle/>
          <a:p>
            <a:r>
              <a:rPr lang="en-PH" dirty="0">
                <a:solidFill>
                  <a:schemeClr val="bg1"/>
                </a:solidFill>
                <a:latin typeface="Roboto" pitchFamily="2" charset="0"/>
                <a:ea typeface="Roboto" pitchFamily="2" charset="0"/>
              </a:rPr>
              <a:t>What is Mobile Application Development?</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51502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D7BCB-C478-462B-ADBD-41022626F9E6}"/>
              </a:ext>
            </a:extLst>
          </p:cNvPr>
          <p:cNvSpPr>
            <a:spLocks noGrp="1"/>
          </p:cNvSpPr>
          <p:nvPr>
            <p:ph type="title"/>
          </p:nvPr>
        </p:nvSpPr>
        <p:spPr/>
        <p:txBody>
          <a:bodyPr/>
          <a:lstStyle/>
          <a:p>
            <a:r>
              <a:rPr lang="en-PH" dirty="0"/>
              <a:t>Android TV</a:t>
            </a:r>
          </a:p>
        </p:txBody>
      </p:sp>
      <p:sp>
        <p:nvSpPr>
          <p:cNvPr id="4" name="AutoShape 2" descr="Image result for android tv">
            <a:extLst>
              <a:ext uri="{FF2B5EF4-FFF2-40B4-BE49-F238E27FC236}">
                <a16:creationId xmlns:a16="http://schemas.microsoft.com/office/drawing/2014/main" id="{0A732976-6519-438C-97C2-8B1043B15ED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5" name="Picture 4">
            <a:extLst>
              <a:ext uri="{FF2B5EF4-FFF2-40B4-BE49-F238E27FC236}">
                <a16:creationId xmlns:a16="http://schemas.microsoft.com/office/drawing/2014/main" id="{0F49C77B-006F-4E1D-A163-69C3551612D6}"/>
              </a:ext>
            </a:extLst>
          </p:cNvPr>
          <p:cNvPicPr>
            <a:picLocks noChangeAspect="1"/>
          </p:cNvPicPr>
          <p:nvPr/>
        </p:nvPicPr>
        <p:blipFill rotWithShape="1">
          <a:blip r:embed="rId2"/>
          <a:srcRect t="22168" b="20784"/>
          <a:stretch/>
        </p:blipFill>
        <p:spPr>
          <a:xfrm>
            <a:off x="1678652" y="4575728"/>
            <a:ext cx="5786693" cy="2165039"/>
          </a:xfrm>
          <a:prstGeom prst="rect">
            <a:avLst/>
          </a:prstGeom>
        </p:spPr>
      </p:pic>
      <p:sp>
        <p:nvSpPr>
          <p:cNvPr id="3" name="TextBox 2">
            <a:extLst>
              <a:ext uri="{FF2B5EF4-FFF2-40B4-BE49-F238E27FC236}">
                <a16:creationId xmlns:a16="http://schemas.microsoft.com/office/drawing/2014/main" id="{7D99B3AD-A072-46F5-B13B-43BA2DFDAD61}"/>
              </a:ext>
            </a:extLst>
          </p:cNvPr>
          <p:cNvSpPr txBox="1"/>
          <p:nvPr/>
        </p:nvSpPr>
        <p:spPr>
          <a:xfrm>
            <a:off x="882361" y="1898072"/>
            <a:ext cx="7379277" cy="2677656"/>
          </a:xfrm>
          <a:prstGeom prst="rect">
            <a:avLst/>
          </a:prstGeom>
          <a:noFill/>
        </p:spPr>
        <p:txBody>
          <a:bodyPr wrap="square" rtlCol="0">
            <a:spAutoFit/>
          </a:bodyPr>
          <a:lstStyle/>
          <a:p>
            <a:pPr algn="just"/>
            <a:r>
              <a:rPr lang="en-PH" sz="2400" b="1" dirty="0"/>
              <a:t>Android TV</a:t>
            </a:r>
            <a:r>
              <a:rPr lang="en-PH" sz="2400" dirty="0"/>
              <a:t> is a version of the Android operating system designed for digital media players. A replacement for Google TV, it features a user interface designed around content discovery and voice search, surfacing content aggregated from various media apps and services, and integration with other recent Google technologies such as Assistant, Cast, and Knowledge Graph.</a:t>
            </a:r>
          </a:p>
        </p:txBody>
      </p:sp>
    </p:spTree>
    <p:extLst>
      <p:ext uri="{BB962C8B-B14F-4D97-AF65-F5344CB8AC3E}">
        <p14:creationId xmlns:p14="http://schemas.microsoft.com/office/powerpoint/2010/main" val="1961827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D913-CFFE-4F1B-9AA8-641712D10AF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A0945FB-97A7-4F23-8C77-3F4DD80F0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330" y="-62948"/>
            <a:ext cx="10475844" cy="6983896"/>
          </a:xfrm>
          <a:prstGeom prst="rect">
            <a:avLst/>
          </a:prstGeom>
        </p:spPr>
      </p:pic>
    </p:spTree>
    <p:extLst>
      <p:ext uri="{BB962C8B-B14F-4D97-AF65-F5344CB8AC3E}">
        <p14:creationId xmlns:p14="http://schemas.microsoft.com/office/powerpoint/2010/main" val="3457055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1F78-AB8D-43AB-8506-575B58B53708}"/>
              </a:ext>
            </a:extLst>
          </p:cNvPr>
          <p:cNvSpPr>
            <a:spLocks noGrp="1"/>
          </p:cNvSpPr>
          <p:nvPr>
            <p:ph type="title"/>
          </p:nvPr>
        </p:nvSpPr>
        <p:spPr>
          <a:xfrm>
            <a:off x="628650" y="307254"/>
            <a:ext cx="7886700" cy="964910"/>
          </a:xfrm>
        </p:spPr>
        <p:txBody>
          <a:bodyPr/>
          <a:lstStyle/>
          <a:p>
            <a:r>
              <a:rPr lang="en-PH" dirty="0"/>
              <a:t>Android Auto</a:t>
            </a:r>
          </a:p>
        </p:txBody>
      </p:sp>
      <p:sp>
        <p:nvSpPr>
          <p:cNvPr id="3" name="TextBox 2">
            <a:extLst>
              <a:ext uri="{FF2B5EF4-FFF2-40B4-BE49-F238E27FC236}">
                <a16:creationId xmlns:a16="http://schemas.microsoft.com/office/drawing/2014/main" id="{F7E6C636-E06C-44AC-9664-7542627089D2}"/>
              </a:ext>
            </a:extLst>
          </p:cNvPr>
          <p:cNvSpPr txBox="1"/>
          <p:nvPr/>
        </p:nvSpPr>
        <p:spPr>
          <a:xfrm flipH="1">
            <a:off x="628650" y="1272164"/>
            <a:ext cx="8196695" cy="2862322"/>
          </a:xfrm>
          <a:prstGeom prst="rect">
            <a:avLst/>
          </a:prstGeom>
          <a:noFill/>
        </p:spPr>
        <p:txBody>
          <a:bodyPr wrap="square" rtlCol="0">
            <a:spAutoFit/>
          </a:bodyPr>
          <a:lstStyle/>
          <a:p>
            <a:pPr algn="just"/>
            <a:r>
              <a:rPr lang="en-PH" sz="2000" b="1" dirty="0"/>
              <a:t>Android Auto</a:t>
            </a:r>
            <a:r>
              <a:rPr lang="en-PH" sz="2000" dirty="0"/>
              <a:t> is a mobile app developed by Google to mirror features from an Android device to a car's compatible in-dash information and entertainment head unit. Once an Android device is paired with the head unit, the system mirrors qualified apps from the device to the vehicle's display, with a simple, driver-friendly user interface. Supported apps, include GPS mapping/navigation, music playback, SMS, telephone, and web search. The system supports both touchscreen and button-controlled head unit displays, although hands-free operation through voice commands is encouraged to minimize driving distraction.</a:t>
            </a:r>
          </a:p>
        </p:txBody>
      </p:sp>
      <p:sp>
        <p:nvSpPr>
          <p:cNvPr id="8" name="AutoShape 6" descr="Related image">
            <a:extLst>
              <a:ext uri="{FF2B5EF4-FFF2-40B4-BE49-F238E27FC236}">
                <a16:creationId xmlns:a16="http://schemas.microsoft.com/office/drawing/2014/main" id="{6F27A568-3B2C-45E1-B3D4-94CEEC2CF6D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9" name="Picture 8">
            <a:extLst>
              <a:ext uri="{FF2B5EF4-FFF2-40B4-BE49-F238E27FC236}">
                <a16:creationId xmlns:a16="http://schemas.microsoft.com/office/drawing/2014/main" id="{4C16F4A1-F530-4611-AE60-9660B546FC41}"/>
              </a:ext>
            </a:extLst>
          </p:cNvPr>
          <p:cNvPicPr>
            <a:picLocks noChangeAspect="1"/>
          </p:cNvPicPr>
          <p:nvPr/>
        </p:nvPicPr>
        <p:blipFill rotWithShape="1">
          <a:blip r:embed="rId2"/>
          <a:srcRect t="22197" b="13160"/>
          <a:stretch/>
        </p:blipFill>
        <p:spPr>
          <a:xfrm>
            <a:off x="2011507" y="4205224"/>
            <a:ext cx="5425786" cy="2345522"/>
          </a:xfrm>
          <a:prstGeom prst="rect">
            <a:avLst/>
          </a:prstGeom>
        </p:spPr>
      </p:pic>
    </p:spTree>
    <p:extLst>
      <p:ext uri="{BB962C8B-B14F-4D97-AF65-F5344CB8AC3E}">
        <p14:creationId xmlns:p14="http://schemas.microsoft.com/office/powerpoint/2010/main" val="669788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D913-CFFE-4F1B-9AA8-641712D10AF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9D40243-9834-469D-A1C0-B9D7DF8D3AE0}"/>
              </a:ext>
            </a:extLst>
          </p:cNvPr>
          <p:cNvPicPr>
            <a:picLocks noChangeAspect="1"/>
          </p:cNvPicPr>
          <p:nvPr/>
        </p:nvPicPr>
        <p:blipFill>
          <a:blip r:embed="rId2"/>
          <a:stretch>
            <a:fillRect/>
          </a:stretch>
        </p:blipFill>
        <p:spPr>
          <a:xfrm>
            <a:off x="-976745" y="654627"/>
            <a:ext cx="11097490" cy="5548745"/>
          </a:xfrm>
          <a:prstGeom prst="rect">
            <a:avLst/>
          </a:prstGeom>
        </p:spPr>
      </p:pic>
    </p:spTree>
    <p:extLst>
      <p:ext uri="{BB962C8B-B14F-4D97-AF65-F5344CB8AC3E}">
        <p14:creationId xmlns:p14="http://schemas.microsoft.com/office/powerpoint/2010/main" val="412341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21F78-AB8D-43AB-8506-575B58B53708}"/>
              </a:ext>
            </a:extLst>
          </p:cNvPr>
          <p:cNvSpPr>
            <a:spLocks noGrp="1"/>
          </p:cNvSpPr>
          <p:nvPr>
            <p:ph type="title"/>
          </p:nvPr>
        </p:nvSpPr>
        <p:spPr>
          <a:xfrm>
            <a:off x="628650" y="307254"/>
            <a:ext cx="7886700" cy="964910"/>
          </a:xfrm>
        </p:spPr>
        <p:txBody>
          <a:bodyPr/>
          <a:lstStyle/>
          <a:p>
            <a:r>
              <a:rPr lang="en-PH" dirty="0"/>
              <a:t>Android Wear</a:t>
            </a:r>
          </a:p>
        </p:txBody>
      </p:sp>
      <p:sp>
        <p:nvSpPr>
          <p:cNvPr id="3" name="TextBox 2">
            <a:extLst>
              <a:ext uri="{FF2B5EF4-FFF2-40B4-BE49-F238E27FC236}">
                <a16:creationId xmlns:a16="http://schemas.microsoft.com/office/drawing/2014/main" id="{F7E6C636-E06C-44AC-9664-7542627089D2}"/>
              </a:ext>
            </a:extLst>
          </p:cNvPr>
          <p:cNvSpPr txBox="1"/>
          <p:nvPr/>
        </p:nvSpPr>
        <p:spPr>
          <a:xfrm flipH="1">
            <a:off x="628650" y="1272164"/>
            <a:ext cx="8196695" cy="2862322"/>
          </a:xfrm>
          <a:prstGeom prst="rect">
            <a:avLst/>
          </a:prstGeom>
          <a:noFill/>
        </p:spPr>
        <p:txBody>
          <a:bodyPr wrap="square" rtlCol="0">
            <a:spAutoFit/>
          </a:bodyPr>
          <a:lstStyle/>
          <a:p>
            <a:pPr algn="just"/>
            <a:r>
              <a:rPr lang="en-PH" sz="2000" b="1" dirty="0"/>
              <a:t>Wear OS</a:t>
            </a:r>
            <a:r>
              <a:rPr lang="en-PH" sz="2000" dirty="0"/>
              <a:t>, formally known as </a:t>
            </a:r>
            <a:r>
              <a:rPr lang="en-PH" sz="2000" b="1" dirty="0"/>
              <a:t>Wear OS by Google</a:t>
            </a:r>
            <a:r>
              <a:rPr lang="en-PH" sz="2000" dirty="0"/>
              <a:t>, and previously known as </a:t>
            </a:r>
            <a:r>
              <a:rPr lang="en-PH" sz="2000" b="1" dirty="0"/>
              <a:t>Android Wear</a:t>
            </a:r>
            <a:r>
              <a:rPr lang="en-PH" sz="2000" dirty="0"/>
              <a:t>, is a version of Google's Android operating system designed for smartwatches and other wearables. By pairing with mobile phones running Android version 4.3 or newer, or iOS version 8.2 or newer with limited support from Google's pairing application,</a:t>
            </a:r>
            <a:r>
              <a:rPr lang="en-PH" sz="2000" baseline="30000" dirty="0"/>
              <a:t> </a:t>
            </a:r>
            <a:r>
              <a:rPr lang="en-PH" sz="2000" dirty="0"/>
              <a:t>Wear OS integrates Google Assistant</a:t>
            </a:r>
            <a:r>
              <a:rPr lang="en-PH" sz="2000" baseline="30000" dirty="0"/>
              <a:t> </a:t>
            </a:r>
            <a:r>
              <a:rPr lang="en-PH" sz="2000" dirty="0"/>
              <a:t>technology and mobile notifications into a smartwatch form factor. Wear OS supports Bluetooth, Wi-Fi,</a:t>
            </a:r>
            <a:r>
              <a:rPr lang="en-PH" sz="2000" baseline="30000" dirty="0"/>
              <a:t> </a:t>
            </a:r>
            <a:r>
              <a:rPr lang="en-PH" sz="2000" dirty="0"/>
              <a:t>3G and LTE connectivity, as well as a range of features and applications. Watch face styles include round, square and rectangular.</a:t>
            </a:r>
          </a:p>
        </p:txBody>
      </p:sp>
      <p:sp>
        <p:nvSpPr>
          <p:cNvPr id="8" name="AutoShape 6" descr="Related image">
            <a:extLst>
              <a:ext uri="{FF2B5EF4-FFF2-40B4-BE49-F238E27FC236}">
                <a16:creationId xmlns:a16="http://schemas.microsoft.com/office/drawing/2014/main" id="{6F27A568-3B2C-45E1-B3D4-94CEEC2CF6D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sp>
        <p:nvSpPr>
          <p:cNvPr id="4" name="AutoShape 5" descr="Image result for android wear logo">
            <a:extLst>
              <a:ext uri="{FF2B5EF4-FFF2-40B4-BE49-F238E27FC236}">
                <a16:creationId xmlns:a16="http://schemas.microsoft.com/office/drawing/2014/main" id="{A720DAFE-F56D-4A08-9E65-FAC0B4E126B0}"/>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PH"/>
          </a:p>
        </p:txBody>
      </p:sp>
      <p:pic>
        <p:nvPicPr>
          <p:cNvPr id="5" name="Picture 4">
            <a:extLst>
              <a:ext uri="{FF2B5EF4-FFF2-40B4-BE49-F238E27FC236}">
                <a16:creationId xmlns:a16="http://schemas.microsoft.com/office/drawing/2014/main" id="{E403CFA2-C1AE-44C0-B2B0-93A0616998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22000" y1="27333" x2="22000" y2="27333"/>
                        <a14:foregroundMark x1="32125" y1="27333" x2="32125" y2="27333"/>
                        <a14:foregroundMark x1="45875" y1="27333" x2="45875" y2="27333"/>
                        <a14:foregroundMark x1="57125" y1="27500" x2="57125" y2="27500"/>
                        <a14:foregroundMark x1="68750" y1="27333" x2="68750" y2="27333"/>
                        <a14:foregroundMark x1="75250" y1="28500" x2="75250" y2="28500"/>
                        <a14:foregroundMark x1="82375" y1="26667" x2="82375" y2="26667"/>
                        <a14:foregroundMark x1="78875" y1="56000" x2="78875" y2="56000"/>
                        <a14:foregroundMark x1="64750" y1="52333" x2="64750" y2="52333"/>
                        <a14:foregroundMark x1="44000" y1="53000" x2="44000" y2="53000"/>
                      </a14:backgroundRemoval>
                    </a14:imgEffect>
                  </a14:imgLayer>
                </a14:imgProps>
              </a:ext>
            </a:extLst>
          </a:blip>
          <a:stretch>
            <a:fillRect/>
          </a:stretch>
        </p:blipFill>
        <p:spPr>
          <a:xfrm>
            <a:off x="2743200" y="3807546"/>
            <a:ext cx="3657600" cy="2743200"/>
          </a:xfrm>
          <a:prstGeom prst="rect">
            <a:avLst/>
          </a:prstGeom>
        </p:spPr>
      </p:pic>
    </p:spTree>
    <p:extLst>
      <p:ext uri="{BB962C8B-B14F-4D97-AF65-F5344CB8AC3E}">
        <p14:creationId xmlns:p14="http://schemas.microsoft.com/office/powerpoint/2010/main" val="783234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8A57EA0-49C4-4D79-A267-53C45FF91D5F}"/>
              </a:ext>
            </a:extLst>
          </p:cNvPr>
          <p:cNvSpPr>
            <a:spLocks noGrp="1"/>
          </p:cNvSpPr>
          <p:nvPr>
            <p:ph type="title"/>
          </p:nvPr>
        </p:nvSpPr>
        <p:spPr/>
        <p:txBody>
          <a:bodyPr/>
          <a:lstStyle/>
          <a:p>
            <a:r>
              <a:rPr lang="en-US" altLang="en-US" sz="3600"/>
              <a:t>Android-Powered Washing Machine</a:t>
            </a:r>
          </a:p>
        </p:txBody>
      </p:sp>
      <p:pic>
        <p:nvPicPr>
          <p:cNvPr id="23555" name="Content Placeholder 3">
            <a:extLst>
              <a:ext uri="{FF2B5EF4-FFF2-40B4-BE49-F238E27FC236}">
                <a16:creationId xmlns:a16="http://schemas.microsoft.com/office/drawing/2014/main" id="{4DAC6E3C-ADD8-4C03-9BFE-F5701D56E4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8453" b="8453"/>
          <a:stretch>
            <a:fillRect/>
          </a:stretch>
        </p:blipFill>
        <p:spPr>
          <a:xfrm>
            <a:off x="762000" y="1981200"/>
            <a:ext cx="7169150" cy="3843338"/>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AFBC4-2170-43A2-906D-CEB94F44EF1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3593A72-8D30-414D-8FBD-11467848B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79174"/>
            <a:ext cx="9166087" cy="5499652"/>
          </a:xfrm>
          <a:prstGeom prst="rect">
            <a:avLst/>
          </a:prstGeom>
        </p:spPr>
      </p:pic>
    </p:spTree>
    <p:extLst>
      <p:ext uri="{BB962C8B-B14F-4D97-AF65-F5344CB8AC3E}">
        <p14:creationId xmlns:p14="http://schemas.microsoft.com/office/powerpoint/2010/main" val="2823829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15CB53A-FC77-45D3-9658-F451D37D7513}"/>
              </a:ext>
            </a:extLst>
          </p:cNvPr>
          <p:cNvSpPr>
            <a:spLocks noGrp="1"/>
          </p:cNvSpPr>
          <p:nvPr>
            <p:ph type="title"/>
          </p:nvPr>
        </p:nvSpPr>
        <p:spPr>
          <a:xfrm>
            <a:off x="685800" y="228600"/>
            <a:ext cx="3733800" cy="1143000"/>
          </a:xfrm>
        </p:spPr>
        <p:txBody>
          <a:bodyPr/>
          <a:lstStyle/>
          <a:p>
            <a:r>
              <a:rPr lang="en-US" altLang="en-US" sz="3600"/>
              <a:t>Galaxy Tablet</a:t>
            </a:r>
          </a:p>
        </p:txBody>
      </p:sp>
      <p:pic>
        <p:nvPicPr>
          <p:cNvPr id="17411" name="Picture 2" descr="http://www.pslweb.org/liberationnews/assets/images/website/android-logo-peeking.png">
            <a:extLst>
              <a:ext uri="{FF2B5EF4-FFF2-40B4-BE49-F238E27FC236}">
                <a16:creationId xmlns:a16="http://schemas.microsoft.com/office/drawing/2014/main" id="{86D8D572-DB25-4371-A74B-BE259FF111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6238" y="4648200"/>
            <a:ext cx="1147762"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
            <a:extLst>
              <a:ext uri="{FF2B5EF4-FFF2-40B4-BE49-F238E27FC236}">
                <a16:creationId xmlns:a16="http://schemas.microsoft.com/office/drawing/2014/main" id="{07A534B3-5D79-4E4F-A5A8-CBA545B1D8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71600"/>
            <a:ext cx="53340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E1CBFDE4-E5C8-4A49-BDCF-842F996B244A}"/>
              </a:ext>
            </a:extLst>
          </p:cNvPr>
          <p:cNvSpPr>
            <a:spLocks noGrp="1"/>
          </p:cNvSpPr>
          <p:nvPr>
            <p:ph type="title"/>
          </p:nvPr>
        </p:nvSpPr>
        <p:spPr/>
        <p:txBody>
          <a:bodyPr/>
          <a:lstStyle/>
          <a:p>
            <a:r>
              <a:rPr lang="en-US" altLang="en-US" sz="3600"/>
              <a:t>Android-Powered Microwave</a:t>
            </a:r>
          </a:p>
        </p:txBody>
      </p:sp>
      <p:pic>
        <p:nvPicPr>
          <p:cNvPr id="18435" name="Picture 2" descr="Android-powered microwave brings cooking to the Google OS">
            <a:extLst>
              <a:ext uri="{FF2B5EF4-FFF2-40B4-BE49-F238E27FC236}">
                <a16:creationId xmlns:a16="http://schemas.microsoft.com/office/drawing/2014/main" id="{31461938-6F20-4874-9D20-8563C05F6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524000"/>
            <a:ext cx="5857875" cy="390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5">
            <a:extLst>
              <a:ext uri="{FF2B5EF4-FFF2-40B4-BE49-F238E27FC236}">
                <a16:creationId xmlns:a16="http://schemas.microsoft.com/office/drawing/2014/main" id="{9F7B44C3-D03C-4EE9-939C-237971CD69DF}"/>
              </a:ext>
            </a:extLst>
          </p:cNvPr>
          <p:cNvSpPr txBox="1">
            <a:spLocks noChangeArrowheads="1"/>
          </p:cNvSpPr>
          <p:nvPr/>
        </p:nvSpPr>
        <p:spPr bwMode="auto">
          <a:xfrm>
            <a:off x="1371600" y="5638800"/>
            <a:ext cx="6553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en-US" altLang="en-US" sz="1800" b="0"/>
              <a:t>By Touch Revolution – at CES 2010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84DF0667-A102-4A56-8C9C-D86E471792F2}"/>
              </a:ext>
            </a:extLst>
          </p:cNvPr>
          <p:cNvSpPr>
            <a:spLocks noGrp="1"/>
          </p:cNvSpPr>
          <p:nvPr>
            <p:ph type="title"/>
          </p:nvPr>
        </p:nvSpPr>
        <p:spPr/>
        <p:txBody>
          <a:bodyPr/>
          <a:lstStyle/>
          <a:p>
            <a:r>
              <a:rPr lang="en-US" altLang="en-US" sz="3600"/>
              <a:t>Android-Powered Camera</a:t>
            </a:r>
          </a:p>
        </p:txBody>
      </p:sp>
      <p:pic>
        <p:nvPicPr>
          <p:cNvPr id="20483" name="Content Placeholder 3">
            <a:extLst>
              <a:ext uri="{FF2B5EF4-FFF2-40B4-BE49-F238E27FC236}">
                <a16:creationId xmlns:a16="http://schemas.microsoft.com/office/drawing/2014/main" id="{F3F22B15-FF5F-4314-9F2A-4F9D440CFEA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2628" b="12628"/>
          <a:stretch>
            <a:fillRect/>
          </a:stretch>
        </p:blipFill>
        <p:spPr>
          <a:xfrm>
            <a:off x="1295400" y="2133600"/>
            <a:ext cx="6600825" cy="3538538"/>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ctrTitle"/>
          </p:nvPr>
        </p:nvSpPr>
        <p:spPr/>
        <p:txBody>
          <a:bodyPr>
            <a:normAutofit fontScale="90000"/>
          </a:bodyPr>
          <a:lstStyle/>
          <a:p>
            <a:r>
              <a:rPr lang="en-PH" dirty="0">
                <a:solidFill>
                  <a:schemeClr val="bg1"/>
                </a:solidFill>
                <a:latin typeface="Roboto" pitchFamily="2" charset="0"/>
                <a:ea typeface="Roboto" pitchFamily="2" charset="0"/>
              </a:rPr>
              <a:t>What is Mobile Application Development?</a:t>
            </a:r>
            <a:endParaRPr lang="en-US" dirty="0">
              <a:solidFill>
                <a:schemeClr val="bg1"/>
              </a:solidFill>
              <a:latin typeface="Roboto" pitchFamily="2" charset="0"/>
              <a:ea typeface="Roboto" pitchFamily="2" charset="0"/>
            </a:endParaRPr>
          </a:p>
        </p:txBody>
      </p:sp>
      <p:sp>
        <p:nvSpPr>
          <p:cNvPr id="2" name="Subtitle 1">
            <a:extLst>
              <a:ext uri="{FF2B5EF4-FFF2-40B4-BE49-F238E27FC236}">
                <a16:creationId xmlns:a16="http://schemas.microsoft.com/office/drawing/2014/main" id="{0B030DE0-B873-4578-B999-7E4FBCC1CC4C}"/>
              </a:ext>
            </a:extLst>
          </p:cNvPr>
          <p:cNvSpPr>
            <a:spLocks noGrp="1"/>
          </p:cNvSpPr>
          <p:nvPr>
            <p:ph type="subTitle" idx="1"/>
          </p:nvPr>
        </p:nvSpPr>
        <p:spPr/>
        <p:txBody>
          <a:bodyPr/>
          <a:lstStyle/>
          <a:p>
            <a:r>
              <a:rPr lang="en-US" b="1" dirty="0">
                <a:solidFill>
                  <a:schemeClr val="bg1"/>
                </a:solidFill>
              </a:rPr>
              <a:t>Mobile app development</a:t>
            </a:r>
            <a:r>
              <a:rPr lang="en-US" dirty="0">
                <a:solidFill>
                  <a:schemeClr val="bg1"/>
                </a:solidFill>
              </a:rPr>
              <a:t> is the act or process by which a mobile app is developed for mobile devices, such as personal digital assistants, enterprise digital assistants or mobile phones. </a:t>
            </a:r>
          </a:p>
        </p:txBody>
      </p:sp>
    </p:spTree>
    <p:extLst>
      <p:ext uri="{BB962C8B-B14F-4D97-AF65-F5344CB8AC3E}">
        <p14:creationId xmlns:p14="http://schemas.microsoft.com/office/powerpoint/2010/main" val="54103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4DE88-5C14-46B6-B281-CC50047781A9}"/>
              </a:ext>
            </a:extLst>
          </p:cNvPr>
          <p:cNvSpPr>
            <a:spLocks noGrp="1"/>
          </p:cNvSpPr>
          <p:nvPr>
            <p:ph type="ctrTitle"/>
          </p:nvPr>
        </p:nvSpPr>
        <p:spPr/>
        <p:txBody>
          <a:bodyPr/>
          <a:lstStyle/>
          <a:p>
            <a:r>
              <a:rPr lang="en-PH" dirty="0"/>
              <a:t>ANDROID VERSION</a:t>
            </a:r>
          </a:p>
        </p:txBody>
      </p:sp>
      <p:sp>
        <p:nvSpPr>
          <p:cNvPr id="3" name="Subtitle 2">
            <a:extLst>
              <a:ext uri="{FF2B5EF4-FFF2-40B4-BE49-F238E27FC236}">
                <a16:creationId xmlns:a16="http://schemas.microsoft.com/office/drawing/2014/main" id="{9902A698-4956-4635-84D5-7C70B892205B}"/>
              </a:ext>
            </a:extLst>
          </p:cNvPr>
          <p:cNvSpPr>
            <a:spLocks noGrp="1"/>
          </p:cNvSpPr>
          <p:nvPr>
            <p:ph type="subTitle" idx="1"/>
          </p:nvPr>
        </p:nvSpPr>
        <p:spPr/>
        <p:txBody>
          <a:bodyPr/>
          <a:lstStyle/>
          <a:p>
            <a:endParaRPr lang="en-PH"/>
          </a:p>
        </p:txBody>
      </p:sp>
    </p:spTree>
    <p:extLst>
      <p:ext uri="{BB962C8B-B14F-4D97-AF65-F5344CB8AC3E}">
        <p14:creationId xmlns:p14="http://schemas.microsoft.com/office/powerpoint/2010/main" val="2179038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9D3E6-AB16-4607-B1F7-5B95DA3F12B7}"/>
              </a:ext>
            </a:extLst>
          </p:cNvPr>
          <p:cNvSpPr>
            <a:spLocks noGrp="1"/>
          </p:cNvSpPr>
          <p:nvPr>
            <p:ph type="title"/>
          </p:nvPr>
        </p:nvSpPr>
        <p:spPr/>
        <p:txBody>
          <a:bodyPr/>
          <a:lstStyle/>
          <a:p>
            <a:r>
              <a:rPr lang="en-PH" dirty="0"/>
              <a:t>ANDROID VERSIONS</a:t>
            </a:r>
          </a:p>
        </p:txBody>
      </p:sp>
      <p:sp>
        <p:nvSpPr>
          <p:cNvPr id="3" name="Content Placeholder 2">
            <a:extLst>
              <a:ext uri="{FF2B5EF4-FFF2-40B4-BE49-F238E27FC236}">
                <a16:creationId xmlns:a16="http://schemas.microsoft.com/office/drawing/2014/main" id="{12EA5EA9-6692-4C09-8793-11A46AA16ACE}"/>
              </a:ext>
            </a:extLst>
          </p:cNvPr>
          <p:cNvSpPr>
            <a:spLocks noGrp="1"/>
          </p:cNvSpPr>
          <p:nvPr>
            <p:ph idx="1"/>
          </p:nvPr>
        </p:nvSpPr>
        <p:spPr>
          <a:xfrm>
            <a:off x="337705" y="2311977"/>
            <a:ext cx="5086350" cy="3250851"/>
          </a:xfrm>
        </p:spPr>
        <p:txBody>
          <a:bodyPr>
            <a:normAutofit fontScale="55000" lnSpcReduction="20000"/>
          </a:bodyPr>
          <a:lstStyle/>
          <a:p>
            <a:pPr algn="just">
              <a:lnSpc>
                <a:spcPct val="150000"/>
              </a:lnSpc>
            </a:pPr>
            <a:r>
              <a:rPr lang="en-PH" dirty="0"/>
              <a:t>Android is a most popular Operating System for mobiles which is used by more than 2 Billion Monthly Active Android Devices. It’s an open source software written in Linux and launched by Google in 2008. </a:t>
            </a:r>
          </a:p>
          <a:p>
            <a:pPr algn="just">
              <a:lnSpc>
                <a:spcPct val="150000"/>
              </a:lnSpc>
            </a:pPr>
            <a:r>
              <a:rPr lang="en-PH" dirty="0"/>
              <a:t>There are about 8 major versions of Android and Oreo (8.0) is a current version of android OS. </a:t>
            </a:r>
          </a:p>
          <a:p>
            <a:pPr algn="just">
              <a:lnSpc>
                <a:spcPct val="150000"/>
              </a:lnSpc>
            </a:pPr>
            <a:r>
              <a:rPr lang="en-PH" dirty="0"/>
              <a:t>Every Android version after 1.5 has been evolved with definite code names that have been chosen in an alphabetical manner.</a:t>
            </a:r>
          </a:p>
          <a:p>
            <a:pPr algn="just">
              <a:lnSpc>
                <a:spcPct val="150000"/>
              </a:lnSpc>
            </a:pPr>
            <a:endParaRPr lang="en-PH" dirty="0"/>
          </a:p>
        </p:txBody>
      </p:sp>
      <p:pic>
        <p:nvPicPr>
          <p:cNvPr id="4" name="Picture 2" descr="Image result for android picture">
            <a:extLst>
              <a:ext uri="{FF2B5EF4-FFF2-40B4-BE49-F238E27FC236}">
                <a16:creationId xmlns:a16="http://schemas.microsoft.com/office/drawing/2014/main" id="{E0D4B3D3-8F39-46C2-8B06-A3AF99C8C0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7503" y="2400301"/>
            <a:ext cx="3062147"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009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318F-559C-48B6-A872-73123748CC24}"/>
              </a:ext>
            </a:extLst>
          </p:cNvPr>
          <p:cNvSpPr>
            <a:spLocks noGrp="1"/>
          </p:cNvSpPr>
          <p:nvPr>
            <p:ph type="title"/>
          </p:nvPr>
        </p:nvSpPr>
        <p:spPr/>
        <p:txBody>
          <a:bodyPr/>
          <a:lstStyle/>
          <a:p>
            <a:endParaRPr lang="en-PH"/>
          </a:p>
        </p:txBody>
      </p:sp>
      <p:sp>
        <p:nvSpPr>
          <p:cNvPr id="3" name="Content Placeholder 2">
            <a:extLst>
              <a:ext uri="{FF2B5EF4-FFF2-40B4-BE49-F238E27FC236}">
                <a16:creationId xmlns:a16="http://schemas.microsoft.com/office/drawing/2014/main" id="{E266AB48-B969-4ECD-9030-D7AEB7AFBF9C}"/>
              </a:ext>
            </a:extLst>
          </p:cNvPr>
          <p:cNvSpPr>
            <a:spLocks noGrp="1"/>
          </p:cNvSpPr>
          <p:nvPr>
            <p:ph idx="1"/>
          </p:nvPr>
        </p:nvSpPr>
        <p:spPr/>
        <p:txBody>
          <a:bodyPr/>
          <a:lstStyle/>
          <a:p>
            <a:endParaRPr lang="en-PH"/>
          </a:p>
        </p:txBody>
      </p:sp>
      <p:pic>
        <p:nvPicPr>
          <p:cNvPr id="7170" name="Picture 2" descr="Image result for android versions">
            <a:extLst>
              <a:ext uri="{FF2B5EF4-FFF2-40B4-BE49-F238E27FC236}">
                <a16:creationId xmlns:a16="http://schemas.microsoft.com/office/drawing/2014/main" id="{6DE39CF8-13C4-4339-93C4-B7F257C16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491" y="1336736"/>
            <a:ext cx="7647142" cy="418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3429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8EEB-52D5-4DD2-9648-50FF71ED6B4D}"/>
              </a:ext>
            </a:extLst>
          </p:cNvPr>
          <p:cNvSpPr>
            <a:spLocks noGrp="1"/>
          </p:cNvSpPr>
          <p:nvPr>
            <p:ph type="title"/>
          </p:nvPr>
        </p:nvSpPr>
        <p:spPr/>
        <p:txBody>
          <a:bodyPr/>
          <a:lstStyle/>
          <a:p>
            <a:r>
              <a:rPr lang="en-PH" dirty="0"/>
              <a:t>Android 1.0</a:t>
            </a:r>
          </a:p>
        </p:txBody>
      </p:sp>
      <p:sp>
        <p:nvSpPr>
          <p:cNvPr id="5" name="Content Placeholder 4">
            <a:extLst>
              <a:ext uri="{FF2B5EF4-FFF2-40B4-BE49-F238E27FC236}">
                <a16:creationId xmlns:a16="http://schemas.microsoft.com/office/drawing/2014/main" id="{FA4C7047-61DA-4E0B-A695-74E145FCE604}"/>
              </a:ext>
            </a:extLst>
          </p:cNvPr>
          <p:cNvSpPr>
            <a:spLocks noGrp="1"/>
          </p:cNvSpPr>
          <p:nvPr>
            <p:ph idx="1"/>
          </p:nvPr>
        </p:nvSpPr>
        <p:spPr>
          <a:xfrm>
            <a:off x="4104409" y="2409377"/>
            <a:ext cx="4644737" cy="3018094"/>
          </a:xfrm>
        </p:spPr>
        <p:txBody>
          <a:bodyPr>
            <a:normAutofit fontScale="62500" lnSpcReduction="20000"/>
          </a:bodyPr>
          <a:lstStyle/>
          <a:p>
            <a:pPr>
              <a:lnSpc>
                <a:spcPct val="150000"/>
              </a:lnSpc>
            </a:pPr>
            <a:r>
              <a:rPr lang="en-PH" dirty="0"/>
              <a:t>Android 1.0 doesn’t have any specific code name. Gmail, Google Calendar, Google Maps, pull down notification window and Android market are the main features of this version. This version of Android had only 35 apps. Android Market allowed application downloads and updates through the Market application</a:t>
            </a:r>
          </a:p>
        </p:txBody>
      </p:sp>
      <p:pic>
        <p:nvPicPr>
          <p:cNvPr id="5124" name="Picture 4" descr="Image result for android 1.0">
            <a:extLst>
              <a:ext uri="{FF2B5EF4-FFF2-40B4-BE49-F238E27FC236}">
                <a16:creationId xmlns:a16="http://schemas.microsoft.com/office/drawing/2014/main" id="{9D3A995D-B196-4CF4-8650-D01368BD5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2400301"/>
            <a:ext cx="3793201" cy="284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02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7FF1C-C28D-4979-8364-9CC6D8966F9F}"/>
              </a:ext>
            </a:extLst>
          </p:cNvPr>
          <p:cNvSpPr>
            <a:spLocks noGrp="1"/>
          </p:cNvSpPr>
          <p:nvPr>
            <p:ph type="title"/>
          </p:nvPr>
        </p:nvSpPr>
        <p:spPr>
          <a:xfrm>
            <a:off x="2171700" y="1290252"/>
            <a:ext cx="6457950" cy="969771"/>
          </a:xfrm>
        </p:spPr>
        <p:txBody>
          <a:bodyPr/>
          <a:lstStyle/>
          <a:p>
            <a:r>
              <a:rPr lang="en-PH" dirty="0"/>
              <a:t>ANDROID 1.5 (CUPCAKE)</a:t>
            </a:r>
          </a:p>
        </p:txBody>
      </p:sp>
      <p:sp>
        <p:nvSpPr>
          <p:cNvPr id="3" name="Content Placeholder 2">
            <a:extLst>
              <a:ext uri="{FF2B5EF4-FFF2-40B4-BE49-F238E27FC236}">
                <a16:creationId xmlns:a16="http://schemas.microsoft.com/office/drawing/2014/main" id="{99A05CC1-749A-48DB-8153-D4551A5C8B8F}"/>
              </a:ext>
            </a:extLst>
          </p:cNvPr>
          <p:cNvSpPr>
            <a:spLocks noGrp="1"/>
          </p:cNvSpPr>
          <p:nvPr>
            <p:ph idx="1"/>
          </p:nvPr>
        </p:nvSpPr>
        <p:spPr>
          <a:xfrm>
            <a:off x="4021282" y="2260023"/>
            <a:ext cx="4608368" cy="3261241"/>
          </a:xfrm>
        </p:spPr>
        <p:txBody>
          <a:bodyPr>
            <a:normAutofit fontScale="55000" lnSpcReduction="20000"/>
          </a:bodyPr>
          <a:lstStyle/>
          <a:p>
            <a:pPr algn="just">
              <a:lnSpc>
                <a:spcPct val="150000"/>
              </a:lnSpc>
            </a:pPr>
            <a:r>
              <a:rPr lang="en-PH" dirty="0"/>
              <a:t>Android 1.5 was the first version to get a code name It was named as cupcake and launched in April 2009. The main feature of this version was animated transition effects. Other notable features include uploading videos to YouTube, uploading photos to Picasa, third-party virtual keyboards with text prediction and user dictionary for custom words.</a:t>
            </a:r>
          </a:p>
          <a:p>
            <a:pPr algn="just">
              <a:lnSpc>
                <a:spcPct val="150000"/>
              </a:lnSpc>
            </a:pPr>
            <a:r>
              <a:rPr lang="en-PH" dirty="0"/>
              <a:t>Features includes: </a:t>
            </a:r>
            <a:r>
              <a:rPr lang="en-PH" b="0" i="0" dirty="0">
                <a:solidFill>
                  <a:srgbClr val="000000"/>
                </a:solidFill>
                <a:effectLst/>
                <a:latin typeface="museo-sans"/>
              </a:rPr>
              <a:t>on-screen keyboard,  third-party app widgets, option for video recording.</a:t>
            </a:r>
            <a:endParaRPr lang="en-PH" dirty="0"/>
          </a:p>
          <a:p>
            <a:pPr marL="0" indent="0" algn="just">
              <a:lnSpc>
                <a:spcPct val="150000"/>
              </a:lnSpc>
              <a:buNone/>
            </a:pPr>
            <a:endParaRPr lang="en-PH" dirty="0"/>
          </a:p>
        </p:txBody>
      </p:sp>
      <p:pic>
        <p:nvPicPr>
          <p:cNvPr id="8196" name="Picture 4" descr="Image result for android cupcake">
            <a:extLst>
              <a:ext uri="{FF2B5EF4-FFF2-40B4-BE49-F238E27FC236}">
                <a16:creationId xmlns:a16="http://schemas.microsoft.com/office/drawing/2014/main" id="{C79EB7C0-D95F-429E-8EA3-CBD171D23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81" y="4051247"/>
            <a:ext cx="3006773" cy="164176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android cupcake phones">
            <a:extLst>
              <a:ext uri="{FF2B5EF4-FFF2-40B4-BE49-F238E27FC236}">
                <a16:creationId xmlns:a16="http://schemas.microsoft.com/office/drawing/2014/main" id="{4FAA9CFB-F14D-48B2-8B86-53847B9BE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58" y="1985871"/>
            <a:ext cx="2930934" cy="2497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376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34FEE-5E19-4FCB-9910-6BBAE4DE7E14}"/>
              </a:ext>
            </a:extLst>
          </p:cNvPr>
          <p:cNvSpPr>
            <a:spLocks noGrp="1"/>
          </p:cNvSpPr>
          <p:nvPr>
            <p:ph type="title"/>
          </p:nvPr>
        </p:nvSpPr>
        <p:spPr/>
        <p:txBody>
          <a:bodyPr/>
          <a:lstStyle/>
          <a:p>
            <a:r>
              <a:rPr lang="en-PH" dirty="0"/>
              <a:t>Android 1.6 (DONUT)</a:t>
            </a:r>
          </a:p>
        </p:txBody>
      </p:sp>
      <p:sp>
        <p:nvSpPr>
          <p:cNvPr id="3" name="Content Placeholder 2">
            <a:extLst>
              <a:ext uri="{FF2B5EF4-FFF2-40B4-BE49-F238E27FC236}">
                <a16:creationId xmlns:a16="http://schemas.microsoft.com/office/drawing/2014/main" id="{7E0D54A0-72AB-4C21-A18E-C531E20865B5}"/>
              </a:ext>
            </a:extLst>
          </p:cNvPr>
          <p:cNvSpPr>
            <a:spLocks noGrp="1"/>
          </p:cNvSpPr>
          <p:nvPr>
            <p:ph idx="1"/>
          </p:nvPr>
        </p:nvSpPr>
        <p:spPr>
          <a:xfrm>
            <a:off x="4031673" y="2503170"/>
            <a:ext cx="4597977" cy="3018094"/>
          </a:xfrm>
        </p:spPr>
        <p:txBody>
          <a:bodyPr>
            <a:normAutofit fontScale="55000" lnSpcReduction="20000"/>
          </a:bodyPr>
          <a:lstStyle/>
          <a:p>
            <a:pPr>
              <a:lnSpc>
                <a:spcPct val="150000"/>
              </a:lnSpc>
            </a:pPr>
            <a:r>
              <a:rPr lang="en-PH" dirty="0"/>
              <a:t>Android 1.6 was launched in September 2009. Multi-Select Photos in gallery, 800 x 480 resolution screen support, Android search, voice search Functionality, Handwriting gestures are some of the important features in this version.</a:t>
            </a:r>
          </a:p>
          <a:p>
            <a:pPr>
              <a:lnSpc>
                <a:spcPct val="150000"/>
              </a:lnSpc>
            </a:pPr>
            <a:r>
              <a:rPr lang="en-GB" dirty="0"/>
              <a:t>Also, the ability for the OS to operate on a variety of different screen sizes and resolutions</a:t>
            </a:r>
            <a:endParaRPr lang="en-PH" dirty="0"/>
          </a:p>
        </p:txBody>
      </p:sp>
      <p:pic>
        <p:nvPicPr>
          <p:cNvPr id="9218" name="Picture 2" descr="Image result for android donut">
            <a:extLst>
              <a:ext uri="{FF2B5EF4-FFF2-40B4-BE49-F238E27FC236}">
                <a16:creationId xmlns:a16="http://schemas.microsoft.com/office/drawing/2014/main" id="{DC02D8D2-2402-4DB6-9B0B-63707E2FA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979" y="3656807"/>
            <a:ext cx="3561442" cy="267693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android donut">
            <a:extLst>
              <a:ext uri="{FF2B5EF4-FFF2-40B4-BE49-F238E27FC236}">
                <a16:creationId xmlns:a16="http://schemas.microsoft.com/office/drawing/2014/main" id="{C79C4E5E-F855-4566-A396-10395ABFE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 y="1755776"/>
            <a:ext cx="1871663" cy="1835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621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3D823-69C6-4C2D-8314-08A699FC3012}"/>
              </a:ext>
            </a:extLst>
          </p:cNvPr>
          <p:cNvSpPr>
            <a:spLocks noGrp="1"/>
          </p:cNvSpPr>
          <p:nvPr>
            <p:ph type="title"/>
          </p:nvPr>
        </p:nvSpPr>
        <p:spPr/>
        <p:txBody>
          <a:bodyPr/>
          <a:lstStyle/>
          <a:p>
            <a:r>
              <a:rPr lang="en-PH" dirty="0"/>
              <a:t>ANDROID 2.0/2.1 (Eclair)</a:t>
            </a:r>
          </a:p>
        </p:txBody>
      </p:sp>
      <p:sp>
        <p:nvSpPr>
          <p:cNvPr id="3" name="Content Placeholder 2">
            <a:extLst>
              <a:ext uri="{FF2B5EF4-FFF2-40B4-BE49-F238E27FC236}">
                <a16:creationId xmlns:a16="http://schemas.microsoft.com/office/drawing/2014/main" id="{5E31F9E4-2185-45AC-ADA7-0BB9916147CF}"/>
              </a:ext>
            </a:extLst>
          </p:cNvPr>
          <p:cNvSpPr>
            <a:spLocks noGrp="1"/>
          </p:cNvSpPr>
          <p:nvPr>
            <p:ph idx="1"/>
          </p:nvPr>
        </p:nvSpPr>
        <p:spPr>
          <a:xfrm>
            <a:off x="3507673" y="2323853"/>
            <a:ext cx="4225538" cy="3124992"/>
          </a:xfrm>
        </p:spPr>
        <p:txBody>
          <a:bodyPr>
            <a:normAutofit fontScale="47500" lnSpcReduction="20000"/>
          </a:bodyPr>
          <a:lstStyle/>
          <a:p>
            <a:pPr algn="just">
              <a:lnSpc>
                <a:spcPct val="150000"/>
              </a:lnSpc>
            </a:pPr>
            <a:r>
              <a:rPr lang="en-PH" dirty="0"/>
              <a:t>Eclair was launched in October 2009 focusing on media features like flash support, scene mode, white balance, color effect &amp; Digital zoom. Speech-to-text, Improved keyboard functionality and multiple home screens, Expanded Account sync and allowing users to add multiple accounts to a device for synchronization of email and contacts are other features of this version.</a:t>
            </a:r>
          </a:p>
          <a:p>
            <a:pPr algn="just">
              <a:lnSpc>
                <a:spcPct val="150000"/>
              </a:lnSpc>
            </a:pPr>
            <a:r>
              <a:rPr lang="en-PH" dirty="0"/>
              <a:t>Also, a </a:t>
            </a:r>
            <a:r>
              <a:rPr lang="en-GB" dirty="0"/>
              <a:t>voice-guided turn-by-turn navigation and real-time traffic info, pinch-to-zoom capability into Android</a:t>
            </a:r>
            <a:endParaRPr lang="en-PH" dirty="0"/>
          </a:p>
        </p:txBody>
      </p:sp>
      <p:pic>
        <p:nvPicPr>
          <p:cNvPr id="10242" name="Picture 2" descr="Related image">
            <a:extLst>
              <a:ext uri="{FF2B5EF4-FFF2-40B4-BE49-F238E27FC236}">
                <a16:creationId xmlns:a16="http://schemas.microsoft.com/office/drawing/2014/main" id="{D5AD11A3-5487-417A-9B1B-78F61CF3FA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39" r="12157"/>
          <a:stretch/>
        </p:blipFill>
        <p:spPr bwMode="auto">
          <a:xfrm>
            <a:off x="225185" y="2503171"/>
            <a:ext cx="3137703" cy="241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539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DEE36-F3BC-4054-86F4-2300FB0139E6}"/>
              </a:ext>
            </a:extLst>
          </p:cNvPr>
          <p:cNvSpPr>
            <a:spLocks noGrp="1"/>
          </p:cNvSpPr>
          <p:nvPr>
            <p:ph type="title"/>
          </p:nvPr>
        </p:nvSpPr>
        <p:spPr/>
        <p:txBody>
          <a:bodyPr/>
          <a:lstStyle/>
          <a:p>
            <a:r>
              <a:rPr lang="en-PH" dirty="0"/>
              <a:t>Android 2.2 (froyo)</a:t>
            </a:r>
          </a:p>
        </p:txBody>
      </p:sp>
      <p:sp>
        <p:nvSpPr>
          <p:cNvPr id="3" name="Content Placeholder 2">
            <a:extLst>
              <a:ext uri="{FF2B5EF4-FFF2-40B4-BE49-F238E27FC236}">
                <a16:creationId xmlns:a16="http://schemas.microsoft.com/office/drawing/2014/main" id="{17700FD6-FC77-4717-ABC1-77C665235827}"/>
              </a:ext>
            </a:extLst>
          </p:cNvPr>
          <p:cNvSpPr>
            <a:spLocks noGrp="1"/>
          </p:cNvSpPr>
          <p:nvPr>
            <p:ph idx="1"/>
          </p:nvPr>
        </p:nvSpPr>
        <p:spPr>
          <a:xfrm>
            <a:off x="348471" y="1934935"/>
            <a:ext cx="3968804" cy="3460598"/>
          </a:xfrm>
        </p:spPr>
        <p:txBody>
          <a:bodyPr>
            <a:normAutofit fontScale="70000" lnSpcReduction="20000"/>
          </a:bodyPr>
          <a:lstStyle/>
          <a:p>
            <a:pPr>
              <a:lnSpc>
                <a:spcPct val="150000"/>
              </a:lnSpc>
            </a:pPr>
            <a:r>
              <a:rPr lang="en-PH" dirty="0"/>
              <a:t>Froyo was launched in May 2010 which included Speed, memory, performance optimizations and minor bug fixes. Froyo allowed the users to install the apps on SD card, 720p screens support, USB tethering and Wi-Fi hotspot functionality.</a:t>
            </a:r>
          </a:p>
        </p:txBody>
      </p:sp>
      <p:pic>
        <p:nvPicPr>
          <p:cNvPr id="11266" name="Picture 2" descr="Image result for android froyo">
            <a:extLst>
              <a:ext uri="{FF2B5EF4-FFF2-40B4-BE49-F238E27FC236}">
                <a16:creationId xmlns:a16="http://schemas.microsoft.com/office/drawing/2014/main" id="{9CA018CC-1210-40A5-A963-528C2CB6CC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84" t="8236" r="11269" b="8771"/>
          <a:stretch/>
        </p:blipFill>
        <p:spPr bwMode="auto">
          <a:xfrm>
            <a:off x="5444806" y="4630886"/>
            <a:ext cx="3070544" cy="186198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droid version 2.2 Froyo">
            <a:extLst>
              <a:ext uri="{FF2B5EF4-FFF2-40B4-BE49-F238E27FC236}">
                <a16:creationId xmlns:a16="http://schemas.microsoft.com/office/drawing/2014/main" id="{1A6F8159-E71A-8D6B-2D7E-5AF59C0D78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616" r="24400"/>
          <a:stretch/>
        </p:blipFill>
        <p:spPr bwMode="auto">
          <a:xfrm>
            <a:off x="5444806" y="590609"/>
            <a:ext cx="2328389" cy="3404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940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75EF-BEC8-4698-9858-13E314C64665}"/>
              </a:ext>
            </a:extLst>
          </p:cNvPr>
          <p:cNvSpPr>
            <a:spLocks noGrp="1"/>
          </p:cNvSpPr>
          <p:nvPr>
            <p:ph type="title"/>
          </p:nvPr>
        </p:nvSpPr>
        <p:spPr/>
        <p:txBody>
          <a:bodyPr/>
          <a:lstStyle/>
          <a:p>
            <a:r>
              <a:rPr lang="en-PH" dirty="0"/>
              <a:t>ANDROID 2.3 (gingerbread)</a:t>
            </a:r>
          </a:p>
        </p:txBody>
      </p:sp>
      <p:sp>
        <p:nvSpPr>
          <p:cNvPr id="3" name="Content Placeholder 2">
            <a:extLst>
              <a:ext uri="{FF2B5EF4-FFF2-40B4-BE49-F238E27FC236}">
                <a16:creationId xmlns:a16="http://schemas.microsoft.com/office/drawing/2014/main" id="{4964A1A9-06A6-48E2-B49F-A58EEF5EBCFD}"/>
              </a:ext>
            </a:extLst>
          </p:cNvPr>
          <p:cNvSpPr>
            <a:spLocks noGrp="1"/>
          </p:cNvSpPr>
          <p:nvPr>
            <p:ph idx="1"/>
          </p:nvPr>
        </p:nvSpPr>
        <p:spPr>
          <a:xfrm>
            <a:off x="3570020" y="2209256"/>
            <a:ext cx="4275859" cy="3018094"/>
          </a:xfrm>
        </p:spPr>
        <p:txBody>
          <a:bodyPr>
            <a:normAutofit fontScale="62500" lnSpcReduction="20000"/>
          </a:bodyPr>
          <a:lstStyle/>
          <a:p>
            <a:pPr>
              <a:lnSpc>
                <a:spcPct val="150000"/>
              </a:lnSpc>
            </a:pPr>
            <a:r>
              <a:rPr lang="en-PH" dirty="0"/>
              <a:t>Gingerbread was launched in December 2010. Internet telephone, video chat capability and NFC communications are main features of gingerbread. Support for multiple cameras on the device, voice or video chat support using Google Talk, Google Wallet for the Nexus S 4G are other notable features.</a:t>
            </a:r>
          </a:p>
        </p:txBody>
      </p:sp>
      <p:pic>
        <p:nvPicPr>
          <p:cNvPr id="12292" name="Picture 4" descr="Related image">
            <a:extLst>
              <a:ext uri="{FF2B5EF4-FFF2-40B4-BE49-F238E27FC236}">
                <a16:creationId xmlns:a16="http://schemas.microsoft.com/office/drawing/2014/main" id="{A36E4313-AA39-4EAD-8D34-E3F5CAB716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25" r="22007"/>
          <a:stretch/>
        </p:blipFill>
        <p:spPr bwMode="auto">
          <a:xfrm>
            <a:off x="2250243" y="5140868"/>
            <a:ext cx="1319777" cy="13520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ndroid version 2.3 Gingerbread">
            <a:extLst>
              <a:ext uri="{FF2B5EF4-FFF2-40B4-BE49-F238E27FC236}">
                <a16:creationId xmlns:a16="http://schemas.microsoft.com/office/drawing/2014/main" id="{E077DC79-C69D-49CB-9DDD-3A10CD91D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55" r="54571"/>
          <a:stretch/>
        </p:blipFill>
        <p:spPr bwMode="auto">
          <a:xfrm>
            <a:off x="187778" y="1951624"/>
            <a:ext cx="2366010" cy="327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389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74CCE-0AEA-4C3B-BF8D-3CC5B2AFFFED}"/>
              </a:ext>
            </a:extLst>
          </p:cNvPr>
          <p:cNvSpPr>
            <a:spLocks noGrp="1"/>
          </p:cNvSpPr>
          <p:nvPr>
            <p:ph type="title"/>
          </p:nvPr>
        </p:nvSpPr>
        <p:spPr/>
        <p:txBody>
          <a:bodyPr>
            <a:normAutofit fontScale="90000"/>
          </a:bodyPr>
          <a:lstStyle/>
          <a:p>
            <a:r>
              <a:rPr lang="en-PH" dirty="0"/>
              <a:t>Android 3.0/3.1/3.2  (Honeycomb)</a:t>
            </a:r>
            <a:br>
              <a:rPr lang="en-PH" dirty="0"/>
            </a:br>
            <a:endParaRPr lang="en-PH" dirty="0"/>
          </a:p>
        </p:txBody>
      </p:sp>
      <p:sp>
        <p:nvSpPr>
          <p:cNvPr id="3" name="Content Placeholder 2">
            <a:extLst>
              <a:ext uri="{FF2B5EF4-FFF2-40B4-BE49-F238E27FC236}">
                <a16:creationId xmlns:a16="http://schemas.microsoft.com/office/drawing/2014/main" id="{ECB3B789-BDDF-4446-A45D-2D5A4DF71F9B}"/>
              </a:ext>
            </a:extLst>
          </p:cNvPr>
          <p:cNvSpPr>
            <a:spLocks noGrp="1"/>
          </p:cNvSpPr>
          <p:nvPr>
            <p:ph idx="1"/>
          </p:nvPr>
        </p:nvSpPr>
        <p:spPr>
          <a:xfrm>
            <a:off x="508001" y="2057793"/>
            <a:ext cx="6709411" cy="2869837"/>
          </a:xfrm>
        </p:spPr>
        <p:txBody>
          <a:bodyPr>
            <a:normAutofit fontScale="77500" lnSpcReduction="20000"/>
          </a:bodyPr>
          <a:lstStyle/>
          <a:p>
            <a:pPr>
              <a:lnSpc>
                <a:spcPct val="150000"/>
              </a:lnSpc>
            </a:pPr>
            <a:r>
              <a:rPr lang="en-PH" dirty="0"/>
              <a:t>Honeycomb was launched in February 2011 and was mainly designed for Tablets. Multiple browser tabs, incognito mode, Redesigned UI and keyboard, Hardware acceleration and accurate on larger screen sizes, ability to encrypt all user data are features of Honeycomb.</a:t>
            </a:r>
          </a:p>
        </p:txBody>
      </p:sp>
      <p:pic>
        <p:nvPicPr>
          <p:cNvPr id="13314" name="Picture 2" descr="Image result for android honeycomb">
            <a:extLst>
              <a:ext uri="{FF2B5EF4-FFF2-40B4-BE49-F238E27FC236}">
                <a16:creationId xmlns:a16="http://schemas.microsoft.com/office/drawing/2014/main" id="{E2A788BB-01E6-4E62-B400-695217E3C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7874" y="1596292"/>
            <a:ext cx="1926771" cy="183270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ndroid versions 3.0 3.1 3.2 Honeycomb">
            <a:extLst>
              <a:ext uri="{FF2B5EF4-FFF2-40B4-BE49-F238E27FC236}">
                <a16:creationId xmlns:a16="http://schemas.microsoft.com/office/drawing/2014/main" id="{DB363C24-4CF3-8C2A-4AD9-9D11557BC9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76" r="12831" b="50000"/>
          <a:stretch/>
        </p:blipFill>
        <p:spPr bwMode="auto">
          <a:xfrm>
            <a:off x="5102989" y="4314509"/>
            <a:ext cx="3200345" cy="196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1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Subtitle 1">
            <a:extLst>
              <a:ext uri="{FF2B5EF4-FFF2-40B4-BE49-F238E27FC236}">
                <a16:creationId xmlns:a16="http://schemas.microsoft.com/office/drawing/2014/main" id="{0B030DE0-B873-4578-B999-7E4FBCC1CC4C}"/>
              </a:ext>
            </a:extLst>
          </p:cNvPr>
          <p:cNvSpPr>
            <a:spLocks noGrp="1"/>
          </p:cNvSpPr>
          <p:nvPr>
            <p:ph type="subTitle" idx="1"/>
          </p:nvPr>
        </p:nvSpPr>
        <p:spPr/>
        <p:txBody>
          <a:bodyPr/>
          <a:lstStyle/>
          <a:p>
            <a:r>
              <a:rPr lang="en-US" dirty="0">
                <a:solidFill>
                  <a:schemeClr val="bg1"/>
                </a:solidFill>
              </a:rPr>
              <a:t>Android is an open-source and Linux-based </a:t>
            </a:r>
            <a:r>
              <a:rPr lang="en-US" b="1" dirty="0">
                <a:solidFill>
                  <a:schemeClr val="bg1"/>
                </a:solidFill>
              </a:rPr>
              <a:t>Operating System </a:t>
            </a:r>
            <a:r>
              <a:rPr lang="en-US" dirty="0">
                <a:solidFill>
                  <a:schemeClr val="bg1"/>
                </a:solidFill>
              </a:rPr>
              <a:t>for mobile devices such as smartphones and tablet computers.</a:t>
            </a:r>
          </a:p>
        </p:txBody>
      </p:sp>
      <p:pic>
        <p:nvPicPr>
          <p:cNvPr id="5122" name="Picture 2" descr="Image result for why android">
            <a:extLst>
              <a:ext uri="{FF2B5EF4-FFF2-40B4-BE49-F238E27FC236}">
                <a16:creationId xmlns:a16="http://schemas.microsoft.com/office/drawing/2014/main" id="{E908AEA8-B9F7-45C7-A1C1-D6CB5F3298F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99570" l="0" r="100000">
                        <a14:foregroundMark x1="39583" y1="45591" x2="39583" y2="45591"/>
                        <a14:foregroundMark x1="13021" y1="47097" x2="13021" y2="47097"/>
                        <a14:foregroundMark x1="83854" y1="23226" x2="83854" y2="23226"/>
                        <a14:foregroundMark x1="67969" y1="30753" x2="67969" y2="30753"/>
                        <a14:foregroundMark x1="66146" y1="7957" x2="66146" y2="7957"/>
                        <a14:foregroundMark x1="67969" y1="41075" x2="67969" y2="41075"/>
                        <a14:foregroundMark x1="85677" y1="50108" x2="85677" y2="50108"/>
                        <a14:foregroundMark x1="73438" y1="25161" x2="73438" y2="25161"/>
                        <a14:backgroundMark x1="35677" y1="12043" x2="35677" y2="12043"/>
                      </a14:backgroundRemoval>
                    </a14:imgEffect>
                  </a14:imgLayer>
                </a14:imgProps>
              </a:ext>
              <a:ext uri="{28A0092B-C50C-407E-A947-70E740481C1C}">
                <a14:useLocalDpi xmlns:a14="http://schemas.microsoft.com/office/drawing/2010/main" val="0"/>
              </a:ext>
            </a:extLst>
          </a:blip>
          <a:srcRect/>
          <a:stretch>
            <a:fillRect/>
          </a:stretch>
        </p:blipFill>
        <p:spPr bwMode="auto">
          <a:xfrm>
            <a:off x="3498574" y="829296"/>
            <a:ext cx="2289748" cy="277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0ACC-11C0-4D35-B161-7C083EFCC9DF}"/>
              </a:ext>
            </a:extLst>
          </p:cNvPr>
          <p:cNvSpPr>
            <a:spLocks noGrp="1"/>
          </p:cNvSpPr>
          <p:nvPr>
            <p:ph type="title"/>
          </p:nvPr>
        </p:nvSpPr>
        <p:spPr/>
        <p:txBody>
          <a:bodyPr/>
          <a:lstStyle/>
          <a:p>
            <a:r>
              <a:rPr lang="en-PH" dirty="0"/>
              <a:t>Android 4.0 (ice cream sandwich)</a:t>
            </a:r>
          </a:p>
        </p:txBody>
      </p:sp>
      <p:sp>
        <p:nvSpPr>
          <p:cNvPr id="3" name="Content Placeholder 2">
            <a:extLst>
              <a:ext uri="{FF2B5EF4-FFF2-40B4-BE49-F238E27FC236}">
                <a16:creationId xmlns:a16="http://schemas.microsoft.com/office/drawing/2014/main" id="{BF0B5012-69E2-45C1-891B-DD6BAB5AFF3E}"/>
              </a:ext>
            </a:extLst>
          </p:cNvPr>
          <p:cNvSpPr>
            <a:spLocks noGrp="1"/>
          </p:cNvSpPr>
          <p:nvPr>
            <p:ph idx="1"/>
          </p:nvPr>
        </p:nvSpPr>
        <p:spPr>
          <a:xfrm>
            <a:off x="3731751" y="2081320"/>
            <a:ext cx="4795405" cy="3018094"/>
          </a:xfrm>
        </p:spPr>
        <p:txBody>
          <a:bodyPr>
            <a:normAutofit fontScale="55000" lnSpcReduction="20000"/>
          </a:bodyPr>
          <a:lstStyle/>
          <a:p>
            <a:pPr>
              <a:lnSpc>
                <a:spcPct val="150000"/>
              </a:lnSpc>
            </a:pPr>
            <a:r>
              <a:rPr lang="en-PH" dirty="0"/>
              <a:t>Ice Cream Sandwich was launched in October 2011 and improved UI is major update of this version. Multicore CPU support, virtual buttons, Face Unlock feature and improved copy and paste functionality are some of the important features of ice cream sandwich. This version also provided features like Easier-to-create folders, with a drag-and-drop style, Pinch-to-zoom functionality in the calendar and Built-in photo editor.</a:t>
            </a:r>
          </a:p>
        </p:txBody>
      </p:sp>
      <p:pic>
        <p:nvPicPr>
          <p:cNvPr id="14338" name="Picture 2" descr="Image result for android ice cream sandwich">
            <a:extLst>
              <a:ext uri="{FF2B5EF4-FFF2-40B4-BE49-F238E27FC236}">
                <a16:creationId xmlns:a16="http://schemas.microsoft.com/office/drawing/2014/main" id="{7E3B55AE-AB73-4BF4-B0CF-959BD972FC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91" y="4521255"/>
            <a:ext cx="1714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ndroid version 4.0 Ice Cream Sandwich">
            <a:extLst>
              <a:ext uri="{FF2B5EF4-FFF2-40B4-BE49-F238E27FC236}">
                <a16:creationId xmlns:a16="http://schemas.microsoft.com/office/drawing/2014/main" id="{8B751DB6-9D29-159B-0C99-D240E2CBA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787" y="2208834"/>
            <a:ext cx="3427964" cy="2610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980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E9F6E-FCFB-4582-9945-4D397018EB34}"/>
              </a:ext>
            </a:extLst>
          </p:cNvPr>
          <p:cNvSpPr>
            <a:spLocks noGrp="1"/>
          </p:cNvSpPr>
          <p:nvPr>
            <p:ph type="title"/>
          </p:nvPr>
        </p:nvSpPr>
        <p:spPr/>
        <p:txBody>
          <a:bodyPr>
            <a:normAutofit/>
          </a:bodyPr>
          <a:lstStyle/>
          <a:p>
            <a:r>
              <a:rPr lang="en-PH" dirty="0"/>
              <a:t>Android 4.1 / 4.2 / 4.3 (Jelly Bean)</a:t>
            </a:r>
            <a:br>
              <a:rPr lang="en-PH" dirty="0"/>
            </a:br>
            <a:endParaRPr lang="en-PH" dirty="0"/>
          </a:p>
        </p:txBody>
      </p:sp>
      <p:sp>
        <p:nvSpPr>
          <p:cNvPr id="3" name="Content Placeholder 2">
            <a:extLst>
              <a:ext uri="{FF2B5EF4-FFF2-40B4-BE49-F238E27FC236}">
                <a16:creationId xmlns:a16="http://schemas.microsoft.com/office/drawing/2014/main" id="{8207D240-C3B8-4ADF-914C-B5B6F59AAB9C}"/>
              </a:ext>
            </a:extLst>
          </p:cNvPr>
          <p:cNvSpPr>
            <a:spLocks noGrp="1"/>
          </p:cNvSpPr>
          <p:nvPr>
            <p:ph idx="1"/>
          </p:nvPr>
        </p:nvSpPr>
        <p:spPr>
          <a:xfrm>
            <a:off x="358038" y="2013585"/>
            <a:ext cx="4711112" cy="3018094"/>
          </a:xfrm>
        </p:spPr>
        <p:txBody>
          <a:bodyPr>
            <a:normAutofit fontScale="70000" lnSpcReduction="20000"/>
          </a:bodyPr>
          <a:lstStyle/>
          <a:p>
            <a:pPr algn="just">
              <a:lnSpc>
                <a:spcPct val="150000"/>
              </a:lnSpc>
            </a:pPr>
            <a:r>
              <a:rPr lang="en-PH" dirty="0"/>
              <a:t>Jelly Bean was launched in July 2012 with may bug fixes. Smoother UI, Enhanced accessibility, New clock application with built-in world clock, stop watch and timer, Group Messaging, Native emoji support are major features of Jelly Bean.</a:t>
            </a:r>
          </a:p>
        </p:txBody>
      </p:sp>
      <p:pic>
        <p:nvPicPr>
          <p:cNvPr id="15362" name="Picture 2" descr="Image result for android jelly bean">
            <a:extLst>
              <a:ext uri="{FF2B5EF4-FFF2-40B4-BE49-F238E27FC236}">
                <a16:creationId xmlns:a16="http://schemas.microsoft.com/office/drawing/2014/main" id="{4724680B-F871-46FD-B573-CE2724A0B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641" y="4089374"/>
            <a:ext cx="2063932" cy="2403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ndroid versions 4.1 4.2 4.3 Jelly Bean">
            <a:extLst>
              <a:ext uri="{FF2B5EF4-FFF2-40B4-BE49-F238E27FC236}">
                <a16:creationId xmlns:a16="http://schemas.microsoft.com/office/drawing/2014/main" id="{A833FFB9-0740-6B9C-CD0A-79792C8E1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427" y="1421073"/>
            <a:ext cx="2991146" cy="2277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21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707F-8F2C-4126-B06F-560142BFFA0E}"/>
              </a:ext>
            </a:extLst>
          </p:cNvPr>
          <p:cNvSpPr>
            <a:spLocks noGrp="1"/>
          </p:cNvSpPr>
          <p:nvPr>
            <p:ph type="title"/>
          </p:nvPr>
        </p:nvSpPr>
        <p:spPr/>
        <p:txBody>
          <a:bodyPr/>
          <a:lstStyle/>
          <a:p>
            <a:r>
              <a:rPr lang="en-PH" dirty="0"/>
              <a:t>Android 4.4 (</a:t>
            </a:r>
            <a:r>
              <a:rPr lang="en-PH" dirty="0" err="1"/>
              <a:t>Kitkat</a:t>
            </a:r>
            <a:r>
              <a:rPr lang="en-PH" dirty="0"/>
              <a:t>)</a:t>
            </a:r>
          </a:p>
        </p:txBody>
      </p:sp>
      <p:sp>
        <p:nvSpPr>
          <p:cNvPr id="3" name="Content Placeholder 2">
            <a:extLst>
              <a:ext uri="{FF2B5EF4-FFF2-40B4-BE49-F238E27FC236}">
                <a16:creationId xmlns:a16="http://schemas.microsoft.com/office/drawing/2014/main" id="{05F8A155-5327-46CE-B092-0A9554B0CCD5}"/>
              </a:ext>
            </a:extLst>
          </p:cNvPr>
          <p:cNvSpPr>
            <a:spLocks noGrp="1"/>
          </p:cNvSpPr>
          <p:nvPr>
            <p:ph idx="1"/>
          </p:nvPr>
        </p:nvSpPr>
        <p:spPr>
          <a:xfrm>
            <a:off x="452380" y="1919953"/>
            <a:ext cx="6790975" cy="3018094"/>
          </a:xfrm>
        </p:spPr>
        <p:txBody>
          <a:bodyPr>
            <a:normAutofit fontScale="85000" lnSpcReduction="20000"/>
          </a:bodyPr>
          <a:lstStyle/>
          <a:p>
            <a:pPr>
              <a:lnSpc>
                <a:spcPct val="150000"/>
              </a:lnSpc>
            </a:pPr>
            <a:r>
              <a:rPr lang="en-PH" dirty="0"/>
              <a:t>KitKat was launched in October 2013. It runs fast, smooth, and responsively on a much broader range of devices. Low power consumption sensors, improved NFC communications, printing framework, translucent UI styling and “Ok, Google” support are main features of KitKat versions.</a:t>
            </a:r>
          </a:p>
        </p:txBody>
      </p:sp>
      <p:pic>
        <p:nvPicPr>
          <p:cNvPr id="16386" name="Picture 2" descr="Image result for android kitkat">
            <a:extLst>
              <a:ext uri="{FF2B5EF4-FFF2-40B4-BE49-F238E27FC236}">
                <a16:creationId xmlns:a16="http://schemas.microsoft.com/office/drawing/2014/main" id="{53C8B05C-0456-4795-8278-C73D2ECA3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3355" y="3765663"/>
            <a:ext cx="1645451" cy="2344768"/>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ndroid version 4.4 KitKat">
            <a:extLst>
              <a:ext uri="{FF2B5EF4-FFF2-40B4-BE49-F238E27FC236}">
                <a16:creationId xmlns:a16="http://schemas.microsoft.com/office/drawing/2014/main" id="{EBE9B3C9-73C3-806B-E574-D54CD1B7C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948" y="4801189"/>
            <a:ext cx="1902420" cy="1573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62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09F20-D51E-446D-BC66-CBCEDD0624EE}"/>
              </a:ext>
            </a:extLst>
          </p:cNvPr>
          <p:cNvSpPr>
            <a:spLocks noGrp="1"/>
          </p:cNvSpPr>
          <p:nvPr>
            <p:ph type="title"/>
          </p:nvPr>
        </p:nvSpPr>
        <p:spPr/>
        <p:txBody>
          <a:bodyPr/>
          <a:lstStyle/>
          <a:p>
            <a:r>
              <a:rPr lang="en-PH" dirty="0"/>
              <a:t>Android 5.0 / 5.1 (Lollipop)</a:t>
            </a:r>
          </a:p>
        </p:txBody>
      </p:sp>
      <p:sp>
        <p:nvSpPr>
          <p:cNvPr id="3" name="Content Placeholder 2">
            <a:extLst>
              <a:ext uri="{FF2B5EF4-FFF2-40B4-BE49-F238E27FC236}">
                <a16:creationId xmlns:a16="http://schemas.microsoft.com/office/drawing/2014/main" id="{8F36FD84-D3B7-4BBC-9F85-CB0630391296}"/>
              </a:ext>
            </a:extLst>
          </p:cNvPr>
          <p:cNvSpPr>
            <a:spLocks noGrp="1"/>
          </p:cNvSpPr>
          <p:nvPr>
            <p:ph idx="1"/>
          </p:nvPr>
        </p:nvSpPr>
        <p:spPr>
          <a:xfrm>
            <a:off x="372293" y="1977958"/>
            <a:ext cx="5087474" cy="3018094"/>
          </a:xfrm>
        </p:spPr>
        <p:txBody>
          <a:bodyPr>
            <a:normAutofit fontScale="70000" lnSpcReduction="20000"/>
          </a:bodyPr>
          <a:lstStyle/>
          <a:p>
            <a:pPr algn="just">
              <a:lnSpc>
                <a:spcPct val="150000"/>
              </a:lnSpc>
            </a:pPr>
            <a:r>
              <a:rPr lang="en-PH" dirty="0"/>
              <a:t>On November 2014 google launched Android Lollipop that mainly focused on Performance. High-performance graphics, powerful audio, Screen capturing and sharing and Document-centric apps and card-based concept are main features of Lollipop version.</a:t>
            </a:r>
          </a:p>
        </p:txBody>
      </p:sp>
      <p:pic>
        <p:nvPicPr>
          <p:cNvPr id="17410" name="Picture 2" descr="Image result for android lollipop">
            <a:extLst>
              <a:ext uri="{FF2B5EF4-FFF2-40B4-BE49-F238E27FC236}">
                <a16:creationId xmlns:a16="http://schemas.microsoft.com/office/drawing/2014/main" id="{4260DDE0-844B-4E6F-B17A-4AF357A84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0917" y="4006512"/>
            <a:ext cx="2093541" cy="257278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Android versions 5.0 and 5.1 Lollipop">
            <a:extLst>
              <a:ext uri="{FF2B5EF4-FFF2-40B4-BE49-F238E27FC236}">
                <a16:creationId xmlns:a16="http://schemas.microsoft.com/office/drawing/2014/main" id="{37D7EAEC-B7AD-7329-5260-3C9947F43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4209" y="1483392"/>
            <a:ext cx="2941184" cy="242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6034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7B06E-71E5-47A3-BF8F-A106B9C87E58}"/>
              </a:ext>
            </a:extLst>
          </p:cNvPr>
          <p:cNvSpPr>
            <a:spLocks noGrp="1"/>
          </p:cNvSpPr>
          <p:nvPr>
            <p:ph type="title"/>
          </p:nvPr>
        </p:nvSpPr>
        <p:spPr/>
        <p:txBody>
          <a:bodyPr/>
          <a:lstStyle/>
          <a:p>
            <a:r>
              <a:rPr lang="en-PH" dirty="0"/>
              <a:t>Android 6.0 (Marshmallow)</a:t>
            </a:r>
          </a:p>
        </p:txBody>
      </p:sp>
      <p:sp>
        <p:nvSpPr>
          <p:cNvPr id="3" name="Content Placeholder 2">
            <a:extLst>
              <a:ext uri="{FF2B5EF4-FFF2-40B4-BE49-F238E27FC236}">
                <a16:creationId xmlns:a16="http://schemas.microsoft.com/office/drawing/2014/main" id="{FB6CCC3A-C3FE-443A-B706-6FF25DDEE97B}"/>
              </a:ext>
            </a:extLst>
          </p:cNvPr>
          <p:cNvSpPr>
            <a:spLocks noGrp="1"/>
          </p:cNvSpPr>
          <p:nvPr>
            <p:ph idx="1"/>
          </p:nvPr>
        </p:nvSpPr>
        <p:spPr>
          <a:xfrm>
            <a:off x="418013" y="1919953"/>
            <a:ext cx="5121653" cy="3018094"/>
          </a:xfrm>
        </p:spPr>
        <p:txBody>
          <a:bodyPr>
            <a:normAutofit fontScale="70000" lnSpcReduction="20000"/>
          </a:bodyPr>
          <a:lstStyle/>
          <a:p>
            <a:pPr algn="just">
              <a:lnSpc>
                <a:spcPct val="150000"/>
              </a:lnSpc>
            </a:pPr>
            <a:r>
              <a:rPr lang="en-PH" dirty="0"/>
              <a:t>Marshmallow was launched in October 2015. Audio Manager changes, Text Selection, Browser Bookmark Changes, Android KeyStore Changes and USB Connection, </a:t>
            </a:r>
            <a:r>
              <a:rPr lang="en-GB" dirty="0"/>
              <a:t>support for fingerprint readers, and support for USB-C.</a:t>
            </a:r>
            <a:r>
              <a:rPr lang="en-PH" dirty="0"/>
              <a:t> are main updates of this version.</a:t>
            </a:r>
          </a:p>
        </p:txBody>
      </p:sp>
      <p:pic>
        <p:nvPicPr>
          <p:cNvPr id="18434" name="Picture 2" descr="Image result for android marshmallow">
            <a:extLst>
              <a:ext uri="{FF2B5EF4-FFF2-40B4-BE49-F238E27FC236}">
                <a16:creationId xmlns:a16="http://schemas.microsoft.com/office/drawing/2014/main" id="{78FBA272-1C4B-48E5-AD81-C0CC56FDE0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7085" y="4691717"/>
            <a:ext cx="2628265" cy="153315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Android version 6.0 Marshmallow">
            <a:extLst>
              <a:ext uri="{FF2B5EF4-FFF2-40B4-BE49-F238E27FC236}">
                <a16:creationId xmlns:a16="http://schemas.microsoft.com/office/drawing/2014/main" id="{63FC805A-0592-315F-27B1-978C6EC81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7107" y="1821073"/>
            <a:ext cx="2788243" cy="240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164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98DD-FB04-4346-9DED-BCA97B842466}"/>
              </a:ext>
            </a:extLst>
          </p:cNvPr>
          <p:cNvSpPr>
            <a:spLocks noGrp="1"/>
          </p:cNvSpPr>
          <p:nvPr>
            <p:ph type="title"/>
          </p:nvPr>
        </p:nvSpPr>
        <p:spPr/>
        <p:txBody>
          <a:bodyPr/>
          <a:lstStyle/>
          <a:p>
            <a:r>
              <a:rPr lang="en-PH" dirty="0"/>
              <a:t>ANDROID 7.0 (NOUGAT)</a:t>
            </a:r>
          </a:p>
        </p:txBody>
      </p:sp>
      <p:sp>
        <p:nvSpPr>
          <p:cNvPr id="3" name="Content Placeholder 2">
            <a:extLst>
              <a:ext uri="{FF2B5EF4-FFF2-40B4-BE49-F238E27FC236}">
                <a16:creationId xmlns:a16="http://schemas.microsoft.com/office/drawing/2014/main" id="{2FC07690-6C3B-4F02-9C0F-233843B710F8}"/>
              </a:ext>
            </a:extLst>
          </p:cNvPr>
          <p:cNvSpPr>
            <a:spLocks noGrp="1"/>
          </p:cNvSpPr>
          <p:nvPr>
            <p:ph idx="1"/>
          </p:nvPr>
        </p:nvSpPr>
        <p:spPr>
          <a:xfrm>
            <a:off x="447700" y="1863090"/>
            <a:ext cx="4372876" cy="3018094"/>
          </a:xfrm>
        </p:spPr>
        <p:txBody>
          <a:bodyPr>
            <a:normAutofit fontScale="70000" lnSpcReduction="20000"/>
          </a:bodyPr>
          <a:lstStyle/>
          <a:p>
            <a:pPr algn="just">
              <a:lnSpc>
                <a:spcPct val="150000"/>
              </a:lnSpc>
            </a:pPr>
            <a:r>
              <a:rPr lang="en-PH" dirty="0"/>
              <a:t>Nougat was launched in August 2016. Scoped Directory Access, Direct Boot, Messaging Service Active Notifications, Data Saver feature, Alt-Tab-like shortcut and Multi-Window Playground and Google Assistants are main updates in this version.</a:t>
            </a:r>
          </a:p>
        </p:txBody>
      </p:sp>
      <p:pic>
        <p:nvPicPr>
          <p:cNvPr id="19458" name="Picture 2" descr="Image result for android nougat">
            <a:extLst>
              <a:ext uri="{FF2B5EF4-FFF2-40B4-BE49-F238E27FC236}">
                <a16:creationId xmlns:a16="http://schemas.microsoft.com/office/drawing/2014/main" id="{2DB7C5AA-C1C0-489F-8B9A-A9503AD877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39" r="20797"/>
          <a:stretch/>
        </p:blipFill>
        <p:spPr bwMode="auto">
          <a:xfrm>
            <a:off x="6001059" y="4364244"/>
            <a:ext cx="1814494" cy="1731497"/>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android version 7.0 Nougat">
            <a:extLst>
              <a:ext uri="{FF2B5EF4-FFF2-40B4-BE49-F238E27FC236}">
                <a16:creationId xmlns:a16="http://schemas.microsoft.com/office/drawing/2014/main" id="{9B3D44D0-CF1E-9C23-8C55-1F6AE3D2F5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971"/>
          <a:stretch/>
        </p:blipFill>
        <p:spPr bwMode="auto">
          <a:xfrm>
            <a:off x="6001059" y="1526247"/>
            <a:ext cx="1907297" cy="2505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54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p:txBody>
          <a:bodyPr/>
          <a:lstStyle/>
          <a:p>
            <a:r>
              <a:rPr lang="en-PH" dirty="0"/>
              <a:t>Android 8.0 (</a:t>
            </a:r>
            <a:r>
              <a:rPr lang="en-PH" dirty="0" err="1"/>
              <a:t>oreo</a:t>
            </a:r>
            <a:r>
              <a:rPr lang="en-PH" dirty="0"/>
              <a:t>)</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508001" y="1928405"/>
            <a:ext cx="4685436" cy="307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70000" lnSpcReduction="20000"/>
          </a:bodyPr>
          <a:lstStyle/>
          <a:p>
            <a:pPr algn="just">
              <a:lnSpc>
                <a:spcPct val="150000"/>
              </a:lnSpc>
            </a:pPr>
            <a:r>
              <a:rPr lang="en-PH" dirty="0"/>
              <a:t>Oreo was launched in August 2017. Autofill Framework, Downloadable Fonts, Picture-in-Picture Mode, Notification Channels, Background Execution Limits, Background Location Restrictions and audio are main updates in Oreo.</a:t>
            </a:r>
          </a:p>
        </p:txBody>
      </p:sp>
      <p:pic>
        <p:nvPicPr>
          <p:cNvPr id="20484" name="Picture 4" descr="Image result for android oreo">
            <a:extLst>
              <a:ext uri="{FF2B5EF4-FFF2-40B4-BE49-F238E27FC236}">
                <a16:creationId xmlns:a16="http://schemas.microsoft.com/office/drawing/2014/main" id="{28729293-F2DB-495D-95EF-4391D1115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321" y="3652204"/>
            <a:ext cx="1672243" cy="253476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Android version 8.0 Oreo">
            <a:extLst>
              <a:ext uri="{FF2B5EF4-FFF2-40B4-BE49-F238E27FC236}">
                <a16:creationId xmlns:a16="http://schemas.microsoft.com/office/drawing/2014/main" id="{8C098AA2-E4A0-463B-224C-CD90F38AE8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6872564" y="1476934"/>
            <a:ext cx="1518498" cy="265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4184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p:txBody>
          <a:bodyPr/>
          <a:lstStyle/>
          <a:p>
            <a:r>
              <a:rPr lang="en-PH" dirty="0"/>
              <a:t>ANDROID 9.0 (PIE)</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508001" y="1928405"/>
            <a:ext cx="5111564" cy="307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92500"/>
          </a:bodyPr>
          <a:lstStyle/>
          <a:p>
            <a:pPr algn="just">
              <a:lnSpc>
                <a:spcPct val="150000"/>
              </a:lnSpc>
            </a:pPr>
            <a:r>
              <a:rPr lang="en-GB" sz="1600" dirty="0"/>
              <a:t>Pie's most transformative change was its hybrid gesture/button navigation system, which traded Android's traditional Back, Home, and Overview keys for a large, multifunctional Home button and a small Back button that appeared alongside it as needed. Universal suggested-reply system for messaging notifications, a new dashboard of Digital Wellbeing controls, and more intelligent systems for power and screen brightness management. </a:t>
            </a:r>
            <a:endParaRPr lang="en-PH" sz="1600" dirty="0"/>
          </a:p>
        </p:txBody>
      </p:sp>
      <p:pic>
        <p:nvPicPr>
          <p:cNvPr id="21506" name="Picture 2" descr="Related image">
            <a:extLst>
              <a:ext uri="{FF2B5EF4-FFF2-40B4-BE49-F238E27FC236}">
                <a16:creationId xmlns:a16="http://schemas.microsoft.com/office/drawing/2014/main" id="{3D739B94-36F7-42D9-96DE-92D97D27A9B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19560" y="1690689"/>
            <a:ext cx="2695790" cy="151638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android versions pie">
            <a:extLst>
              <a:ext uri="{FF2B5EF4-FFF2-40B4-BE49-F238E27FC236}">
                <a16:creationId xmlns:a16="http://schemas.microsoft.com/office/drawing/2014/main" id="{84B284EC-5F8A-6559-9E04-1209C0929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0029" y="3650930"/>
            <a:ext cx="3087315" cy="270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8502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p:txBody>
          <a:bodyPr/>
          <a:lstStyle/>
          <a:p>
            <a:r>
              <a:rPr lang="en-PH" dirty="0"/>
              <a:t>ANDROID 10.0 (Quince Tart)</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508001" y="1928405"/>
            <a:ext cx="4177829" cy="307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77500" lnSpcReduction="20000"/>
          </a:bodyPr>
          <a:lstStyle/>
          <a:p>
            <a:pPr algn="just">
              <a:lnSpc>
                <a:spcPct val="150000"/>
              </a:lnSpc>
            </a:pPr>
            <a:r>
              <a:rPr lang="en-GB" sz="1800" dirty="0"/>
              <a:t>Google released Android 10 — the first Android version to shed its letter and be known simply by a number, with no dessert-themed moniker attached — in September of 2019. Android 10 packed plenty of other quietly important improvements, including an updated permissions system with more granular control over location data along with a new system-wide dark theme, a new distraction-limiting Focus Mode, and a new on-demand live captioning system for any actively playing media.</a:t>
            </a:r>
          </a:p>
          <a:p>
            <a:pPr algn="just">
              <a:lnSpc>
                <a:spcPct val="150000"/>
              </a:lnSpc>
            </a:pPr>
            <a:endParaRPr lang="en-PH" sz="1050" dirty="0"/>
          </a:p>
        </p:txBody>
      </p:sp>
      <p:pic>
        <p:nvPicPr>
          <p:cNvPr id="12290" name="Picture 2" descr="android versions 10 privacy">
            <a:extLst>
              <a:ext uri="{FF2B5EF4-FFF2-40B4-BE49-F238E27FC236}">
                <a16:creationId xmlns:a16="http://schemas.microsoft.com/office/drawing/2014/main" id="{F21CCF4D-1886-97B0-C029-502F3287E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267" y="3985876"/>
            <a:ext cx="2975372" cy="25712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292" name="Picture 4" descr="The best Android 10 features you should be using today - CNET">
            <a:extLst>
              <a:ext uri="{FF2B5EF4-FFF2-40B4-BE49-F238E27FC236}">
                <a16:creationId xmlns:a16="http://schemas.microsoft.com/office/drawing/2014/main" id="{78059206-D862-A65F-23B4-EB41399C37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291" y="1683474"/>
            <a:ext cx="2269672" cy="2269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814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p:txBody>
          <a:bodyPr/>
          <a:lstStyle/>
          <a:p>
            <a:r>
              <a:rPr lang="en-PH" dirty="0"/>
              <a:t>ANDROID 11.0 (Red Velvet Cake)</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508001" y="1928405"/>
            <a:ext cx="5031665" cy="307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92500" lnSpcReduction="10000"/>
          </a:bodyPr>
          <a:lstStyle/>
          <a:p>
            <a:pPr algn="just">
              <a:lnSpc>
                <a:spcPct val="150000"/>
              </a:lnSpc>
            </a:pPr>
            <a:r>
              <a:rPr lang="en-GB" sz="1800" dirty="0"/>
              <a:t>Android 11, launched at the start of September 2020, was a pretty substantial Android update both under the hood and on the surface. The version's most significant changes revolve around privacy: The update built upon the expanded permissions system introduced in Android 10 and added in the option to grant apps location, camera, and microphone permissions only on a limited, single-use basis.</a:t>
            </a:r>
            <a:endParaRPr lang="en-PH" sz="1800" dirty="0"/>
          </a:p>
        </p:txBody>
      </p:sp>
      <p:pic>
        <p:nvPicPr>
          <p:cNvPr id="13314" name="Picture 2" descr="android versions android 11 media player connected controls">
            <a:extLst>
              <a:ext uri="{FF2B5EF4-FFF2-40B4-BE49-F238E27FC236}">
                <a16:creationId xmlns:a16="http://schemas.microsoft.com/office/drawing/2014/main" id="{E773A1C1-CE02-CDCF-931E-0ECE899CB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1838" y="3365522"/>
            <a:ext cx="2619104" cy="268881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ndroid 11 | Android Version 11 - javatpoint">
            <a:extLst>
              <a:ext uri="{FF2B5EF4-FFF2-40B4-BE49-F238E27FC236}">
                <a16:creationId xmlns:a16="http://schemas.microsoft.com/office/drawing/2014/main" id="{6E5101E6-FC6E-40FF-54CE-6CE003D989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838" y="1958953"/>
            <a:ext cx="2549804" cy="1138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91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702CD3-384F-4998-B76E-B1190434F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27710"/>
            <a:ext cx="9144000" cy="6858000"/>
          </a:xfrm>
          <a:prstGeom prst="rect">
            <a:avLst/>
          </a:prstGeom>
        </p:spPr>
      </p:pic>
      <p:sp>
        <p:nvSpPr>
          <p:cNvPr id="3" name="Content Placeholder 2">
            <a:extLst>
              <a:ext uri="{FF2B5EF4-FFF2-40B4-BE49-F238E27FC236}">
                <a16:creationId xmlns:a16="http://schemas.microsoft.com/office/drawing/2014/main" id="{39CC2BBD-53E1-4839-92BE-725880E5998E}"/>
              </a:ext>
            </a:extLst>
          </p:cNvPr>
          <p:cNvSpPr>
            <a:spLocks noGrp="1"/>
          </p:cNvSpPr>
          <p:nvPr>
            <p:ph sz="half" idx="1"/>
          </p:nvPr>
        </p:nvSpPr>
        <p:spPr>
          <a:xfrm>
            <a:off x="660687" y="799523"/>
            <a:ext cx="7822623" cy="4351338"/>
          </a:xfrm>
        </p:spPr>
        <p:txBody>
          <a:bodyPr>
            <a:normAutofit/>
          </a:bodyPr>
          <a:lstStyle/>
          <a:p>
            <a:pPr marL="137160" indent="0" algn="ctr" fontAlgn="auto">
              <a:spcAft>
                <a:spcPts val="0"/>
              </a:spcAft>
              <a:buClr>
                <a:schemeClr val="tx1">
                  <a:shade val="95000"/>
                </a:schemeClr>
              </a:buClr>
              <a:buNone/>
              <a:defRPr/>
            </a:pPr>
            <a:r>
              <a:rPr lang="en-US" sz="2400" dirty="0">
                <a:solidFill>
                  <a:schemeClr val="bg1"/>
                </a:solidFill>
              </a:rPr>
              <a:t>It is the world's best-selling Smartphone.</a:t>
            </a:r>
          </a:p>
          <a:p>
            <a:pPr marL="137160" indent="0" algn="ctr" fontAlgn="auto">
              <a:spcAft>
                <a:spcPts val="0"/>
              </a:spcAft>
              <a:buClr>
                <a:schemeClr val="tx1">
                  <a:shade val="95000"/>
                </a:schemeClr>
              </a:buClr>
              <a:buNone/>
              <a:defRPr/>
            </a:pPr>
            <a:r>
              <a:rPr lang="en-US" sz="2400" dirty="0">
                <a:solidFill>
                  <a:schemeClr val="bg1"/>
                </a:solidFill>
              </a:rPr>
              <a:t>There are currently over 3.5 million apps available for Android that are made accessible through the Android Market, which is the online app store run by Google.</a:t>
            </a:r>
          </a:p>
          <a:p>
            <a:pPr marL="137160" indent="0" algn="ctr" fontAlgn="auto">
              <a:spcAft>
                <a:spcPts val="0"/>
              </a:spcAft>
              <a:buClr>
                <a:schemeClr val="tx1">
                  <a:shade val="95000"/>
                </a:schemeClr>
              </a:buClr>
              <a:buNone/>
              <a:defRPr/>
            </a:pPr>
            <a:r>
              <a:rPr lang="en-US" sz="2400" dirty="0">
                <a:solidFill>
                  <a:schemeClr val="bg1"/>
                </a:solidFill>
              </a:rPr>
              <a:t>The apps are primarily written in Java and mostly Kotlin.</a:t>
            </a:r>
          </a:p>
        </p:txBody>
      </p:sp>
      <p:pic>
        <p:nvPicPr>
          <p:cNvPr id="4100" name="Content Placeholder 8">
            <a:extLst>
              <a:ext uri="{FF2B5EF4-FFF2-40B4-BE49-F238E27FC236}">
                <a16:creationId xmlns:a16="http://schemas.microsoft.com/office/drawing/2014/main" id="{E44F91ED-2900-4F5B-9FF6-16F05F6823F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552698" y="3168145"/>
            <a:ext cx="4038600" cy="3028950"/>
          </a:xfr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p:txBody>
          <a:bodyPr/>
          <a:lstStyle/>
          <a:p>
            <a:r>
              <a:rPr lang="en-PH" dirty="0"/>
              <a:t>ANDROID 12.0/12.0L (Snow Cone)</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508001" y="1928405"/>
            <a:ext cx="4904250" cy="30703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77500" lnSpcReduction="20000"/>
          </a:bodyPr>
          <a:lstStyle/>
          <a:p>
            <a:pPr algn="just">
              <a:lnSpc>
                <a:spcPct val="150000"/>
              </a:lnSpc>
            </a:pPr>
            <a:r>
              <a:rPr lang="en-GB" sz="1800" dirty="0"/>
              <a:t>Google officially launched the final version of Android 12 in October 2021, alongside the launch of its Pixel 6 and Pixel 6 Pro phones. In a twist from the previous several Android versions, the most significant progressions with Android 12 were mostly on the surface. Android 12 featured the biggest reimagining of Android's interface since 2014's Android 5.0 (Lollipop) version, with an updated design standard known as Material You — which revolves around the idea of you customizing the appearance of your device with dynamically generated themes based on your current wallpaper </a:t>
            </a:r>
            <a:r>
              <a:rPr lang="en-GB" sz="1800" dirty="0" err="1"/>
              <a:t>colors</a:t>
            </a:r>
            <a:r>
              <a:rPr lang="en-GB" sz="1800" dirty="0"/>
              <a:t>. </a:t>
            </a:r>
            <a:endParaRPr lang="en-PH" sz="1800" dirty="0"/>
          </a:p>
        </p:txBody>
      </p:sp>
      <p:pic>
        <p:nvPicPr>
          <p:cNvPr id="14338" name="Picture 2" descr="android versions android 12 material you">
            <a:extLst>
              <a:ext uri="{FF2B5EF4-FFF2-40B4-BE49-F238E27FC236}">
                <a16:creationId xmlns:a16="http://schemas.microsoft.com/office/drawing/2014/main" id="{1C9468B5-0FC5-5E71-81A0-9B4DB2C467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929" y="1690689"/>
            <a:ext cx="2937146" cy="21586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24 advanced tips for Android 12 | Computerworld">
            <a:extLst>
              <a:ext uri="{FF2B5EF4-FFF2-40B4-BE49-F238E27FC236}">
                <a16:creationId xmlns:a16="http://schemas.microsoft.com/office/drawing/2014/main" id="{FC26015E-9D78-EAA9-BB54-E497498C6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929" y="4381149"/>
            <a:ext cx="2846070" cy="189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31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447C-E905-4F1F-9BEF-6BC423ED3BCB}"/>
              </a:ext>
            </a:extLst>
          </p:cNvPr>
          <p:cNvSpPr>
            <a:spLocks noGrp="1"/>
          </p:cNvSpPr>
          <p:nvPr>
            <p:ph type="title"/>
          </p:nvPr>
        </p:nvSpPr>
        <p:spPr>
          <a:xfrm>
            <a:off x="370842" y="1059725"/>
            <a:ext cx="6447501" cy="683067"/>
          </a:xfrm>
        </p:spPr>
        <p:txBody>
          <a:bodyPr>
            <a:normAutofit fontScale="90000"/>
          </a:bodyPr>
          <a:lstStyle/>
          <a:p>
            <a:r>
              <a:rPr lang="en-PH" dirty="0"/>
              <a:t>ANDROID 14 (Upside Down Cake)</a:t>
            </a:r>
          </a:p>
        </p:txBody>
      </p:sp>
      <p:sp>
        <p:nvSpPr>
          <p:cNvPr id="4" name="AutoShape 2" descr="Image result for android oreo">
            <a:extLst>
              <a:ext uri="{FF2B5EF4-FFF2-40B4-BE49-F238E27FC236}">
                <a16:creationId xmlns:a16="http://schemas.microsoft.com/office/drawing/2014/main" id="{25CD5082-5AF2-443A-A93A-26181BFDC484}"/>
              </a:ext>
            </a:extLst>
          </p:cNvPr>
          <p:cNvSpPr>
            <a:spLocks noGrp="1" noChangeAspect="1" noChangeArrowheads="1"/>
          </p:cNvSpPr>
          <p:nvPr>
            <p:ph idx="1"/>
          </p:nvPr>
        </p:nvSpPr>
        <p:spPr bwMode="auto">
          <a:xfrm>
            <a:off x="370842" y="1839416"/>
            <a:ext cx="5324564" cy="39705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rtlCol="0" anchor="t" anchorCtr="0" compatLnSpc="1">
            <a:prstTxWarp prst="textNoShape">
              <a:avLst/>
            </a:prstTxWarp>
            <a:normAutofit fontScale="77500" lnSpcReduction="20000"/>
          </a:bodyPr>
          <a:lstStyle/>
          <a:p>
            <a:pPr algn="just">
              <a:lnSpc>
                <a:spcPct val="150000"/>
              </a:lnSpc>
            </a:pPr>
            <a:r>
              <a:rPr lang="en-GB" sz="1500" dirty="0"/>
              <a:t>Google's 14th Android version landed at the start of October 2023 in the midst of the company's Pixel 8 and Pixel 8 Pro launch event. The software introduces a new system for dragging and dropping text between apps, for instance, as well as a new series of native customization options for the Android lock screen.</a:t>
            </a:r>
          </a:p>
          <a:p>
            <a:pPr algn="just">
              <a:lnSpc>
                <a:spcPct val="150000"/>
              </a:lnSpc>
            </a:pPr>
            <a:r>
              <a:rPr lang="en-GB" sz="1500" dirty="0"/>
              <a:t>Android 14 provides a number of new improvements to privacy and security, too, including a new settings-integrated dashboard for managing all your health and fitness data and controlling which apps and devices can access it.</a:t>
            </a:r>
          </a:p>
          <a:p>
            <a:pPr algn="just">
              <a:lnSpc>
                <a:spcPct val="150000"/>
              </a:lnSpc>
            </a:pPr>
            <a:r>
              <a:rPr lang="en-GB" sz="1500" dirty="0"/>
              <a:t>The software also sports a series of significant accessibility additions, such as an enhanced on-demand magnifier, an easier way to increase font size in any app, improved support for hearing aid connections, and a built-in option to have your phone flash its camera light anytime a new notification arrives.</a:t>
            </a:r>
          </a:p>
          <a:p>
            <a:pPr algn="just">
              <a:lnSpc>
                <a:spcPct val="150000"/>
              </a:lnSpc>
            </a:pPr>
            <a:r>
              <a:rPr lang="en-GB" sz="1500" dirty="0"/>
              <a:t>Beyond that, Android 14 features a first taste of Google's AI-generated custom wallpaper creator, though that's available only on the Pixel 8 and Pixel 8 Pro to start.</a:t>
            </a:r>
          </a:p>
          <a:p>
            <a:pPr algn="just">
              <a:lnSpc>
                <a:spcPct val="150000"/>
              </a:lnSpc>
            </a:pPr>
            <a:endParaRPr lang="en-PH" sz="1050" dirty="0"/>
          </a:p>
        </p:txBody>
      </p:sp>
      <p:pic>
        <p:nvPicPr>
          <p:cNvPr id="15368" name="Picture 8" descr="android versions android 14 lock screen">
            <a:extLst>
              <a:ext uri="{FF2B5EF4-FFF2-40B4-BE49-F238E27FC236}">
                <a16:creationId xmlns:a16="http://schemas.microsoft.com/office/drawing/2014/main" id="{941C16A6-B30D-143B-CC03-FB18143A63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237" y="1796318"/>
            <a:ext cx="2795921" cy="2849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58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2EE1E-5E83-9824-F531-05699CDE4F7F}"/>
              </a:ext>
            </a:extLst>
          </p:cNvPr>
          <p:cNvSpPr>
            <a:spLocks noGrp="1"/>
          </p:cNvSpPr>
          <p:nvPr>
            <p:ph type="title"/>
          </p:nvPr>
        </p:nvSpPr>
        <p:spPr/>
        <p:txBody>
          <a:bodyPr/>
          <a:lstStyle/>
          <a:p>
            <a:r>
              <a:rPr lang="en-PH" dirty="0"/>
              <a:t>Android 15.0 (Vanilla Ice Cream)</a:t>
            </a:r>
          </a:p>
        </p:txBody>
      </p:sp>
      <p:pic>
        <p:nvPicPr>
          <p:cNvPr id="16386" name="Picture 2" descr="Android 15: fecha de salida, novedades, modelos compatibles y toda la  información">
            <a:extLst>
              <a:ext uri="{FF2B5EF4-FFF2-40B4-BE49-F238E27FC236}">
                <a16:creationId xmlns:a16="http://schemas.microsoft.com/office/drawing/2014/main" id="{253E70CB-D098-1A00-0A50-0E9B2B5E79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49664" y="2191192"/>
            <a:ext cx="5033571" cy="3352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619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628650" y="2766218"/>
            <a:ext cx="7886700" cy="1325563"/>
          </a:xfrm>
        </p:spPr>
        <p:txBody>
          <a:bodyPr>
            <a:normAutofit fontScale="90000"/>
          </a:bodyPr>
          <a:lstStyle/>
          <a:p>
            <a:r>
              <a:rPr lang="en-PH" dirty="0">
                <a:solidFill>
                  <a:schemeClr val="bg1"/>
                </a:solidFill>
                <a:latin typeface="Roboto" pitchFamily="2" charset="0"/>
                <a:ea typeface="Roboto" pitchFamily="2" charset="0"/>
              </a:rPr>
              <a:t>Getting Started with </a:t>
            </a:r>
            <a:br>
              <a:rPr lang="en-PH" dirty="0">
                <a:solidFill>
                  <a:schemeClr val="bg1"/>
                </a:solidFill>
                <a:latin typeface="Roboto" pitchFamily="2" charset="0"/>
                <a:ea typeface="Roboto" pitchFamily="2" charset="0"/>
              </a:rPr>
            </a:br>
            <a:r>
              <a:rPr lang="en-PH" dirty="0">
                <a:solidFill>
                  <a:schemeClr val="bg1"/>
                </a:solidFill>
                <a:latin typeface="Roboto" pitchFamily="2" charset="0"/>
                <a:ea typeface="Roboto" pitchFamily="2" charset="0"/>
              </a:rPr>
              <a:t>Android</a:t>
            </a:r>
            <a:br>
              <a:rPr lang="en-PH" dirty="0">
                <a:solidFill>
                  <a:schemeClr val="bg1"/>
                </a:solidFill>
                <a:latin typeface="Roboto" pitchFamily="2" charset="0"/>
                <a:ea typeface="Roboto" pitchFamily="2" charset="0"/>
              </a:rPr>
            </a:br>
            <a:r>
              <a:rPr lang="en-PH" dirty="0">
                <a:solidFill>
                  <a:schemeClr val="bg1"/>
                </a:solidFill>
                <a:latin typeface="Roboto" pitchFamily="2" charset="0"/>
                <a:ea typeface="Roboto" pitchFamily="2" charset="0"/>
              </a:rPr>
              <a:t>Development</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995105021"/>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047A7-8395-4237-B0B0-58B7397D754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EC237F7-5B11-473D-8571-DEF3EBA39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2"/>
            <a:ext cx="9144000" cy="6858000"/>
          </a:xfrm>
          <a:prstGeom prst="rect">
            <a:avLst/>
          </a:prstGeom>
        </p:spPr>
      </p:pic>
    </p:spTree>
    <p:extLst>
      <p:ext uri="{BB962C8B-B14F-4D97-AF65-F5344CB8AC3E}">
        <p14:creationId xmlns:p14="http://schemas.microsoft.com/office/powerpoint/2010/main" val="29387486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628650" y="2766218"/>
            <a:ext cx="7886700" cy="1325563"/>
          </a:xfrm>
        </p:spPr>
        <p:txBody>
          <a:bodyPr>
            <a:normAutofit fontScale="90000"/>
          </a:bodyPr>
          <a:lstStyle/>
          <a:p>
            <a:r>
              <a:rPr lang="en-PH" b="1" dirty="0">
                <a:solidFill>
                  <a:schemeClr val="bg1"/>
                </a:solidFill>
                <a:latin typeface="Roboto" pitchFamily="2" charset="0"/>
                <a:ea typeface="Roboto" pitchFamily="2" charset="0"/>
              </a:rPr>
              <a:t>THINGS WE NEED</a:t>
            </a:r>
            <a:br>
              <a:rPr lang="en-PH" b="1" dirty="0">
                <a:solidFill>
                  <a:schemeClr val="bg1"/>
                </a:solidFill>
                <a:latin typeface="Roboto" pitchFamily="2" charset="0"/>
                <a:ea typeface="Roboto" pitchFamily="2" charset="0"/>
              </a:rPr>
            </a:br>
            <a:r>
              <a:rPr lang="en-PH" b="1" dirty="0">
                <a:solidFill>
                  <a:schemeClr val="bg1"/>
                </a:solidFill>
                <a:latin typeface="Roboto" pitchFamily="2" charset="0"/>
                <a:ea typeface="Roboto" pitchFamily="2" charset="0"/>
              </a:rPr>
              <a:t>TO</a:t>
            </a:r>
            <a:br>
              <a:rPr lang="en-PH" b="1" dirty="0">
                <a:solidFill>
                  <a:schemeClr val="bg1"/>
                </a:solidFill>
                <a:latin typeface="Roboto" pitchFamily="2" charset="0"/>
                <a:ea typeface="Roboto" pitchFamily="2" charset="0"/>
              </a:rPr>
            </a:br>
            <a:r>
              <a:rPr lang="en-PH" b="1" dirty="0">
                <a:solidFill>
                  <a:schemeClr val="bg1"/>
                </a:solidFill>
                <a:latin typeface="Roboto" pitchFamily="2" charset="0"/>
                <a:ea typeface="Roboto" pitchFamily="2" charset="0"/>
              </a:rPr>
              <a:t>GET STARTED</a:t>
            </a:r>
            <a:endParaRPr lang="en-US" b="1"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500746681"/>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96C87-9F4D-443F-8F03-31CA9AE9755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AA94450-1E93-4525-BE0F-D5599321B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4612"/>
            <a:ext cx="9144000" cy="3348776"/>
          </a:xfrm>
          <a:prstGeom prst="rect">
            <a:avLst/>
          </a:prstGeom>
        </p:spPr>
      </p:pic>
      <p:sp>
        <p:nvSpPr>
          <p:cNvPr id="5" name="TextBox 4">
            <a:extLst>
              <a:ext uri="{FF2B5EF4-FFF2-40B4-BE49-F238E27FC236}">
                <a16:creationId xmlns:a16="http://schemas.microsoft.com/office/drawing/2014/main" id="{2B864E9E-F92E-49E0-AD3C-142D06971A2B}"/>
              </a:ext>
            </a:extLst>
          </p:cNvPr>
          <p:cNvSpPr txBox="1"/>
          <p:nvPr/>
        </p:nvSpPr>
        <p:spPr>
          <a:xfrm>
            <a:off x="748748" y="5937672"/>
            <a:ext cx="7646504" cy="369332"/>
          </a:xfrm>
          <a:prstGeom prst="rect">
            <a:avLst/>
          </a:prstGeom>
          <a:noFill/>
        </p:spPr>
        <p:txBody>
          <a:bodyPr wrap="square" rtlCol="0">
            <a:spAutoFit/>
          </a:bodyPr>
          <a:lstStyle/>
          <a:p>
            <a:pPr algn="ctr"/>
            <a:r>
              <a:rPr lang="en-US" b="1" dirty="0"/>
              <a:t>https://developer.android.com/studio/</a:t>
            </a:r>
          </a:p>
        </p:txBody>
      </p:sp>
    </p:spTree>
    <p:extLst>
      <p:ext uri="{BB962C8B-B14F-4D97-AF65-F5344CB8AC3E}">
        <p14:creationId xmlns:p14="http://schemas.microsoft.com/office/powerpoint/2010/main" val="3622348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E48B4-AA6C-4F1C-B91B-192B63836F50}"/>
              </a:ext>
            </a:extLst>
          </p:cNvPr>
          <p:cNvSpPr>
            <a:spLocks noGrp="1"/>
          </p:cNvSpPr>
          <p:nvPr>
            <p:ph type="title"/>
          </p:nvPr>
        </p:nvSpPr>
        <p:spPr/>
        <p:txBody>
          <a:bodyPr/>
          <a:lstStyle/>
          <a:p>
            <a:r>
              <a:rPr lang="en-PH" dirty="0"/>
              <a:t>Test Device / Simulator</a:t>
            </a:r>
            <a:endParaRPr lang="en-US" dirty="0"/>
          </a:p>
        </p:txBody>
      </p:sp>
      <p:pic>
        <p:nvPicPr>
          <p:cNvPr id="4" name="Picture 3">
            <a:extLst>
              <a:ext uri="{FF2B5EF4-FFF2-40B4-BE49-F238E27FC236}">
                <a16:creationId xmlns:a16="http://schemas.microsoft.com/office/drawing/2014/main" id="{F030FC5F-7ECF-4D47-A18B-BBF3EF9BBD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2382"/>
            <a:ext cx="3575113" cy="3558209"/>
          </a:xfrm>
          <a:prstGeom prst="rect">
            <a:avLst/>
          </a:prstGeom>
        </p:spPr>
      </p:pic>
      <p:pic>
        <p:nvPicPr>
          <p:cNvPr id="6" name="Picture 5">
            <a:extLst>
              <a:ext uri="{FF2B5EF4-FFF2-40B4-BE49-F238E27FC236}">
                <a16:creationId xmlns:a16="http://schemas.microsoft.com/office/drawing/2014/main" id="{CB547791-5DCB-49D5-9164-E1470439D9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5113" y="2499072"/>
            <a:ext cx="5602112" cy="3151188"/>
          </a:xfrm>
          <a:prstGeom prst="rect">
            <a:avLst/>
          </a:prstGeom>
        </p:spPr>
      </p:pic>
    </p:spTree>
    <p:extLst>
      <p:ext uri="{BB962C8B-B14F-4D97-AF65-F5344CB8AC3E}">
        <p14:creationId xmlns:p14="http://schemas.microsoft.com/office/powerpoint/2010/main" val="35019189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CD626-506C-F94E-4B21-CC7C16D8E1F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173B07-56BB-257A-D2FC-E4F49AA0C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FD6CABBF-BBF1-C513-2B55-692C3A126750}"/>
              </a:ext>
            </a:extLst>
          </p:cNvPr>
          <p:cNvSpPr>
            <a:spLocks noGrp="1"/>
          </p:cNvSpPr>
          <p:nvPr>
            <p:ph type="title"/>
          </p:nvPr>
        </p:nvSpPr>
        <p:spPr>
          <a:xfrm>
            <a:off x="628650" y="2766218"/>
            <a:ext cx="7886700" cy="1325563"/>
          </a:xfrm>
        </p:spPr>
        <p:txBody>
          <a:bodyPr>
            <a:normAutofit/>
          </a:bodyPr>
          <a:lstStyle/>
          <a:p>
            <a:r>
              <a:rPr lang="en-GB" b="1" dirty="0">
                <a:solidFill>
                  <a:schemeClr val="bg1"/>
                </a:solidFill>
                <a:latin typeface="Roboto" pitchFamily="2" charset="0"/>
                <a:ea typeface="Roboto" pitchFamily="2" charset="0"/>
              </a:rPr>
              <a:t>GET TO KNOW THE ANDROID STUDIO UI</a:t>
            </a:r>
            <a:endParaRPr lang="en-US" b="1"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1090332624"/>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4A757-7745-3A75-2AF5-A79EAD72A3A4}"/>
              </a:ext>
            </a:extLst>
          </p:cNvPr>
          <p:cNvSpPr>
            <a:spLocks noGrp="1"/>
          </p:cNvSpPr>
          <p:nvPr>
            <p:ph type="title"/>
          </p:nvPr>
        </p:nvSpPr>
        <p:spPr/>
        <p:txBody>
          <a:bodyPr/>
          <a:lstStyle/>
          <a:p>
            <a:endParaRPr lang="en-PH" dirty="0"/>
          </a:p>
        </p:txBody>
      </p:sp>
      <p:pic>
        <p:nvPicPr>
          <p:cNvPr id="3" name="Picture 2">
            <a:extLst>
              <a:ext uri="{FF2B5EF4-FFF2-40B4-BE49-F238E27FC236}">
                <a16:creationId xmlns:a16="http://schemas.microsoft.com/office/drawing/2014/main" id="{B2A7D450-2CA4-1A54-CB7B-3103808C9568}"/>
              </a:ext>
            </a:extLst>
          </p:cNvPr>
          <p:cNvPicPr>
            <a:picLocks noChangeAspect="1"/>
          </p:cNvPicPr>
          <p:nvPr/>
        </p:nvPicPr>
        <p:blipFill>
          <a:blip r:embed="rId2"/>
          <a:stretch>
            <a:fillRect/>
          </a:stretch>
        </p:blipFill>
        <p:spPr>
          <a:xfrm>
            <a:off x="412383" y="300327"/>
            <a:ext cx="8102967" cy="6257346"/>
          </a:xfrm>
          <a:prstGeom prst="rect">
            <a:avLst/>
          </a:prstGeom>
        </p:spPr>
      </p:pic>
    </p:spTree>
    <p:extLst>
      <p:ext uri="{BB962C8B-B14F-4D97-AF65-F5344CB8AC3E}">
        <p14:creationId xmlns:p14="http://schemas.microsoft.com/office/powerpoint/2010/main" val="1810669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3044E-4799-F5D5-6832-2ABFE5EE060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45A2424-F9F6-CFF1-A1F9-F07DE6F87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27710"/>
            <a:ext cx="9144000" cy="6858000"/>
          </a:xfrm>
          <a:prstGeom prst="rect">
            <a:avLst/>
          </a:prstGeom>
        </p:spPr>
      </p:pic>
      <p:sp>
        <p:nvSpPr>
          <p:cNvPr id="3" name="Content Placeholder 2">
            <a:extLst>
              <a:ext uri="{FF2B5EF4-FFF2-40B4-BE49-F238E27FC236}">
                <a16:creationId xmlns:a16="http://schemas.microsoft.com/office/drawing/2014/main" id="{8A03E0FF-5FD0-9E3E-CE28-B189B7F8261E}"/>
              </a:ext>
            </a:extLst>
          </p:cNvPr>
          <p:cNvSpPr>
            <a:spLocks noGrp="1"/>
          </p:cNvSpPr>
          <p:nvPr>
            <p:ph sz="half" idx="1"/>
          </p:nvPr>
        </p:nvSpPr>
        <p:spPr>
          <a:xfrm>
            <a:off x="660686" y="354743"/>
            <a:ext cx="7822623" cy="4351338"/>
          </a:xfrm>
        </p:spPr>
        <p:txBody>
          <a:bodyPr>
            <a:normAutofit/>
          </a:bodyPr>
          <a:lstStyle/>
          <a:p>
            <a:pPr marL="137160" indent="0" algn="ctr" fontAlgn="auto">
              <a:spcAft>
                <a:spcPts val="0"/>
              </a:spcAft>
              <a:buClr>
                <a:schemeClr val="tx1">
                  <a:shade val="95000"/>
                </a:schemeClr>
              </a:buClr>
              <a:buNone/>
              <a:defRPr/>
            </a:pPr>
            <a:endParaRPr lang="en-GB" sz="2400" dirty="0">
              <a:solidFill>
                <a:schemeClr val="bg1"/>
              </a:solidFill>
            </a:endParaRPr>
          </a:p>
          <a:p>
            <a:pPr marL="137160" indent="0" algn="ctr" fontAlgn="auto">
              <a:spcAft>
                <a:spcPts val="0"/>
              </a:spcAft>
              <a:buClr>
                <a:schemeClr val="tx1">
                  <a:shade val="95000"/>
                </a:schemeClr>
              </a:buClr>
              <a:buNone/>
              <a:defRPr/>
            </a:pPr>
            <a:r>
              <a:rPr lang="en-GB" sz="2400" dirty="0">
                <a:solidFill>
                  <a:schemeClr val="bg1"/>
                </a:solidFill>
              </a:rPr>
              <a:t>With 3.553 million mobile apps available in the Google Play Store, 3.442 million (or 96.9%) are free to download, while over 110 thousand (or 3.1%) are paid apps.</a:t>
            </a:r>
            <a:endParaRPr lang="en-US" sz="2400" dirty="0">
              <a:solidFill>
                <a:schemeClr val="bg1"/>
              </a:solidFill>
            </a:endParaRPr>
          </a:p>
        </p:txBody>
      </p:sp>
      <p:pic>
        <p:nvPicPr>
          <p:cNvPr id="2050" name="Picture 2" descr="World's Most Downloaded Apps In Nov 2023: ChatGPT Makes History After  Cracking The Top 10 List For The First Time">
            <a:extLst>
              <a:ext uri="{FF2B5EF4-FFF2-40B4-BE49-F238E27FC236}">
                <a16:creationId xmlns:a16="http://schemas.microsoft.com/office/drawing/2014/main" id="{2E0AA5E1-568C-6AE1-7AE7-A69E890CCC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970" y="2039173"/>
            <a:ext cx="5344523" cy="4359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1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CA7AE-A5BE-8774-9AAA-70A2904FE085}"/>
              </a:ext>
            </a:extLst>
          </p:cNvPr>
          <p:cNvSpPr>
            <a:spLocks noGrp="1"/>
          </p:cNvSpPr>
          <p:nvPr>
            <p:ph type="title"/>
          </p:nvPr>
        </p:nvSpPr>
        <p:spPr>
          <a:xfrm>
            <a:off x="448397" y="542564"/>
            <a:ext cx="7886700" cy="1005752"/>
          </a:xfrm>
        </p:spPr>
        <p:txBody>
          <a:bodyPr/>
          <a:lstStyle/>
          <a:p>
            <a:r>
              <a:rPr lang="en-PH" dirty="0"/>
              <a:t>Android Studio UI</a:t>
            </a:r>
          </a:p>
        </p:txBody>
      </p:sp>
      <p:sp>
        <p:nvSpPr>
          <p:cNvPr id="3" name="Text Placeholder 2">
            <a:extLst>
              <a:ext uri="{FF2B5EF4-FFF2-40B4-BE49-F238E27FC236}">
                <a16:creationId xmlns:a16="http://schemas.microsoft.com/office/drawing/2014/main" id="{C1277F33-34AA-F01B-9D52-A238A4DA9B7F}"/>
              </a:ext>
            </a:extLst>
          </p:cNvPr>
          <p:cNvSpPr>
            <a:spLocks noGrp="1"/>
          </p:cNvSpPr>
          <p:nvPr>
            <p:ph type="body" idx="1"/>
          </p:nvPr>
        </p:nvSpPr>
        <p:spPr>
          <a:xfrm>
            <a:off x="623888" y="2078182"/>
            <a:ext cx="7886700" cy="4011469"/>
          </a:xfrm>
        </p:spPr>
        <p:txBody>
          <a:bodyPr>
            <a:normAutofit/>
          </a:bodyPr>
          <a:lstStyle/>
          <a:p>
            <a:pPr marL="457200" indent="-457200" algn="just">
              <a:buFont typeface="+mj-lt"/>
              <a:buAutoNum type="arabicPeriod"/>
            </a:pPr>
            <a:r>
              <a:rPr lang="en-GB" dirty="0"/>
              <a:t>Toolbar: Carry out a wide range of actions, including running your app and launching Android tools.</a:t>
            </a:r>
          </a:p>
          <a:p>
            <a:pPr marL="457200" indent="-457200" algn="just">
              <a:buFont typeface="+mj-lt"/>
              <a:buAutoNum type="arabicPeriod"/>
            </a:pPr>
            <a:r>
              <a:rPr lang="en-GB" dirty="0"/>
              <a:t>Navigation bar: Navigate through your project and open files for editing. It provides a more compact view of the structure visible in the Project window.</a:t>
            </a:r>
          </a:p>
          <a:p>
            <a:pPr marL="457200" indent="-457200" algn="just">
              <a:buFont typeface="+mj-lt"/>
              <a:buAutoNum type="arabicPeriod"/>
            </a:pPr>
            <a:r>
              <a:rPr lang="en-GB" dirty="0"/>
              <a:t>Editor window: Create and modify code. Depending on the current file type, the editor can change. For example, when viewing a layout file, the editor displays the Layout Editor.</a:t>
            </a:r>
          </a:p>
        </p:txBody>
      </p:sp>
    </p:spTree>
    <p:extLst>
      <p:ext uri="{BB962C8B-B14F-4D97-AF65-F5344CB8AC3E}">
        <p14:creationId xmlns:p14="http://schemas.microsoft.com/office/powerpoint/2010/main" val="28498208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ABA7-B554-5386-EF24-EF65AB407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42DBDB-A788-5261-BFAD-52C21F2F2FE9}"/>
              </a:ext>
            </a:extLst>
          </p:cNvPr>
          <p:cNvSpPr>
            <a:spLocks noGrp="1"/>
          </p:cNvSpPr>
          <p:nvPr>
            <p:ph type="title"/>
          </p:nvPr>
        </p:nvSpPr>
        <p:spPr>
          <a:xfrm>
            <a:off x="448397" y="265473"/>
            <a:ext cx="7886700" cy="1005752"/>
          </a:xfrm>
        </p:spPr>
        <p:txBody>
          <a:bodyPr/>
          <a:lstStyle/>
          <a:p>
            <a:r>
              <a:rPr lang="en-PH" dirty="0"/>
              <a:t>Android Studio UI</a:t>
            </a:r>
          </a:p>
        </p:txBody>
      </p:sp>
      <p:sp>
        <p:nvSpPr>
          <p:cNvPr id="3" name="Text Placeholder 2">
            <a:extLst>
              <a:ext uri="{FF2B5EF4-FFF2-40B4-BE49-F238E27FC236}">
                <a16:creationId xmlns:a16="http://schemas.microsoft.com/office/drawing/2014/main" id="{1635CCA4-BFC6-9562-8CB2-3A636765C732}"/>
              </a:ext>
            </a:extLst>
          </p:cNvPr>
          <p:cNvSpPr>
            <a:spLocks noGrp="1"/>
          </p:cNvSpPr>
          <p:nvPr>
            <p:ph type="body" idx="1"/>
          </p:nvPr>
        </p:nvSpPr>
        <p:spPr>
          <a:xfrm>
            <a:off x="623888" y="1856509"/>
            <a:ext cx="7886700" cy="4233142"/>
          </a:xfrm>
        </p:spPr>
        <p:txBody>
          <a:bodyPr>
            <a:normAutofit/>
          </a:bodyPr>
          <a:lstStyle/>
          <a:p>
            <a:r>
              <a:rPr lang="en-GB" dirty="0"/>
              <a:t>4.	Tool window bar: Use the buttons on the outside of the IDE window to expand or collapse individual tool windows.</a:t>
            </a:r>
          </a:p>
          <a:p>
            <a:r>
              <a:rPr lang="en-GB" dirty="0"/>
              <a:t>5.	Tool windows: Access specific tasks like project management, search, version control, and more. You can expand them and collapse them.</a:t>
            </a:r>
          </a:p>
          <a:p>
            <a:r>
              <a:rPr lang="en-GB" dirty="0"/>
              <a:t>6.	Status bar: Display the status of your project and the IDE itself, as well as any warnings or messages.</a:t>
            </a:r>
          </a:p>
        </p:txBody>
      </p:sp>
    </p:spTree>
    <p:extLst>
      <p:ext uri="{BB962C8B-B14F-4D97-AF65-F5344CB8AC3E}">
        <p14:creationId xmlns:p14="http://schemas.microsoft.com/office/powerpoint/2010/main" val="4165622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4419-25A7-40AA-A128-27AED49C2945}"/>
              </a:ext>
            </a:extLst>
          </p:cNvPr>
          <p:cNvSpPr>
            <a:spLocks noGrp="1"/>
          </p:cNvSpPr>
          <p:nvPr>
            <p:ph type="title"/>
          </p:nvPr>
        </p:nvSpPr>
        <p:spPr>
          <a:xfrm>
            <a:off x="628650" y="2479676"/>
            <a:ext cx="7886700" cy="1325563"/>
          </a:xfrm>
        </p:spPr>
        <p:txBody>
          <a:bodyPr/>
          <a:lstStyle/>
          <a:p>
            <a:pPr algn="ctr"/>
            <a:r>
              <a:rPr lang="en-PH" dirty="0"/>
              <a:t>Thank you!</a:t>
            </a:r>
          </a:p>
        </p:txBody>
      </p:sp>
    </p:spTree>
    <p:extLst>
      <p:ext uri="{BB962C8B-B14F-4D97-AF65-F5344CB8AC3E}">
        <p14:creationId xmlns:p14="http://schemas.microsoft.com/office/powerpoint/2010/main" val="387072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Title 5">
            <a:extLst>
              <a:ext uri="{FF2B5EF4-FFF2-40B4-BE49-F238E27FC236}">
                <a16:creationId xmlns:a16="http://schemas.microsoft.com/office/drawing/2014/main" id="{C9AB0BFF-5B0C-4592-BFCF-A3B402EF0AF5}"/>
              </a:ext>
            </a:extLst>
          </p:cNvPr>
          <p:cNvSpPr>
            <a:spLocks noGrp="1"/>
          </p:cNvSpPr>
          <p:nvPr>
            <p:ph type="ctrTitle"/>
          </p:nvPr>
        </p:nvSpPr>
        <p:spPr/>
        <p:txBody>
          <a:bodyPr/>
          <a:lstStyle/>
          <a:p>
            <a:endParaRPr lang="en-PH"/>
          </a:p>
        </p:txBody>
      </p:sp>
      <p:sp>
        <p:nvSpPr>
          <p:cNvPr id="8" name="Subtitle 7">
            <a:extLst>
              <a:ext uri="{FF2B5EF4-FFF2-40B4-BE49-F238E27FC236}">
                <a16:creationId xmlns:a16="http://schemas.microsoft.com/office/drawing/2014/main" id="{48323599-E4DA-40B4-8247-037F273A12A0}"/>
              </a:ext>
            </a:extLst>
          </p:cNvPr>
          <p:cNvSpPr>
            <a:spLocks noGrp="1"/>
          </p:cNvSpPr>
          <p:nvPr>
            <p:ph type="subTitle" idx="1"/>
          </p:nvPr>
        </p:nvSpPr>
        <p:spPr/>
        <p:txBody>
          <a:bodyPr/>
          <a:lstStyle/>
          <a:p>
            <a:endParaRPr lang="en-PH"/>
          </a:p>
        </p:txBody>
      </p:sp>
      <p:pic>
        <p:nvPicPr>
          <p:cNvPr id="3074" name="Picture 2" descr="Image result for android">
            <a:extLst>
              <a:ext uri="{FF2B5EF4-FFF2-40B4-BE49-F238E27FC236}">
                <a16:creationId xmlns:a16="http://schemas.microsoft.com/office/drawing/2014/main" id="{D9F53BAD-2ABF-4B52-B0F3-CAFDB6738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13" y="802482"/>
            <a:ext cx="4264377" cy="23987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ersonal digital assistant">
            <a:extLst>
              <a:ext uri="{FF2B5EF4-FFF2-40B4-BE49-F238E27FC236}">
                <a16:creationId xmlns:a16="http://schemas.microsoft.com/office/drawing/2014/main" id="{198E7164-2ECF-4CDF-AE9C-9AA4F6FB3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94" y="3791607"/>
            <a:ext cx="3520109" cy="233500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AFAF9B5C-51C4-4970-9473-23532A8F25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1913" y="2436729"/>
            <a:ext cx="4041987" cy="259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83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628650" y="2766218"/>
            <a:ext cx="7886700" cy="1325563"/>
          </a:xfrm>
        </p:spPr>
        <p:txBody>
          <a:bodyPr>
            <a:normAutofit/>
          </a:bodyPr>
          <a:lstStyle/>
          <a:p>
            <a:r>
              <a:rPr lang="en-PH" dirty="0">
                <a:solidFill>
                  <a:schemeClr val="bg1"/>
                </a:solidFill>
                <a:latin typeface="Roboto" pitchFamily="2" charset="0"/>
                <a:ea typeface="Roboto" pitchFamily="2" charset="0"/>
              </a:rPr>
              <a:t>Why ANDROID?</a:t>
            </a:r>
            <a:endParaRPr lang="en-US"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1015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F95CF-0D70-401F-B278-AF7AE3ABB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6858000"/>
          </a:xfrm>
          <a:prstGeom prst="rect">
            <a:avLst/>
          </a:prstGeom>
        </p:spPr>
      </p:pic>
      <p:sp>
        <p:nvSpPr>
          <p:cNvPr id="4" name="Title 3">
            <a:extLst>
              <a:ext uri="{FF2B5EF4-FFF2-40B4-BE49-F238E27FC236}">
                <a16:creationId xmlns:a16="http://schemas.microsoft.com/office/drawing/2014/main" id="{C60DE2C2-9587-42E1-BC6D-E2C71EFED099}"/>
              </a:ext>
            </a:extLst>
          </p:cNvPr>
          <p:cNvSpPr>
            <a:spLocks noGrp="1"/>
          </p:cNvSpPr>
          <p:nvPr>
            <p:ph type="title"/>
          </p:nvPr>
        </p:nvSpPr>
        <p:spPr>
          <a:xfrm>
            <a:off x="628650" y="2766218"/>
            <a:ext cx="7886700" cy="1325563"/>
          </a:xfrm>
        </p:spPr>
        <p:txBody>
          <a:bodyPr>
            <a:normAutofit/>
          </a:bodyPr>
          <a:lstStyle/>
          <a:p>
            <a:endParaRPr lang="en-US" dirty="0">
              <a:solidFill>
                <a:schemeClr val="bg1"/>
              </a:solidFill>
              <a:latin typeface="Roboto" pitchFamily="2" charset="0"/>
              <a:ea typeface="Roboto" pitchFamily="2" charset="0"/>
            </a:endParaRPr>
          </a:p>
        </p:txBody>
      </p:sp>
      <p:pic>
        <p:nvPicPr>
          <p:cNvPr id="4098" name="Picture 2" descr="Image result for why android">
            <a:extLst>
              <a:ext uri="{FF2B5EF4-FFF2-40B4-BE49-F238E27FC236}">
                <a16:creationId xmlns:a16="http://schemas.microsoft.com/office/drawing/2014/main" id="{426FDDA2-555C-4714-9402-B99AEB532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673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10927</TotalTime>
  <Words>2172</Words>
  <Application>Microsoft Office PowerPoint</Application>
  <PresentationFormat>On-screen Show (4:3)</PresentationFormat>
  <Paragraphs>111</Paragraphs>
  <Slides>62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Calibri</vt:lpstr>
      <vt:lpstr>Calibri Light</vt:lpstr>
      <vt:lpstr>Google Sans Text</vt:lpstr>
      <vt:lpstr>museo-sans</vt:lpstr>
      <vt:lpstr>Roboto</vt:lpstr>
      <vt:lpstr>Office Theme</vt:lpstr>
      <vt:lpstr>PowerPoint Presentation</vt:lpstr>
      <vt:lpstr>What is Mobile Application Development?</vt:lpstr>
      <vt:lpstr>What is Mobile Application Development?</vt:lpstr>
      <vt:lpstr>PowerPoint Presentation</vt:lpstr>
      <vt:lpstr>PowerPoint Presentation</vt:lpstr>
      <vt:lpstr>PowerPoint Presentation</vt:lpstr>
      <vt:lpstr>PowerPoint Presentation</vt:lpstr>
      <vt:lpstr>Why ANDROID?</vt:lpstr>
      <vt:lpstr>PowerPoint Presentation</vt:lpstr>
      <vt:lpstr>PowerPoint Presentation</vt:lpstr>
      <vt:lpstr>The ANDROID Story</vt:lpstr>
      <vt:lpstr>PowerPoint Presentation</vt:lpstr>
      <vt:lpstr>Background</vt:lpstr>
      <vt:lpstr>PowerPoint Presentation</vt:lpstr>
      <vt:lpstr>PowerPoint Presentation</vt:lpstr>
      <vt:lpstr>PowerPoint Presentation</vt:lpstr>
      <vt:lpstr>PowerPoint Presentation</vt:lpstr>
      <vt:lpstr>PowerPoint Presentation</vt:lpstr>
      <vt:lpstr>PowerPoint Presentation</vt:lpstr>
      <vt:lpstr>Android TV</vt:lpstr>
      <vt:lpstr>PowerPoint Presentation</vt:lpstr>
      <vt:lpstr>Android Auto</vt:lpstr>
      <vt:lpstr>PowerPoint Presentation</vt:lpstr>
      <vt:lpstr>Android Wear</vt:lpstr>
      <vt:lpstr>Android-Powered Washing Machine</vt:lpstr>
      <vt:lpstr>PowerPoint Presentation</vt:lpstr>
      <vt:lpstr>Galaxy Tablet</vt:lpstr>
      <vt:lpstr>Android-Powered Microwave</vt:lpstr>
      <vt:lpstr>Android-Powered Camera</vt:lpstr>
      <vt:lpstr>ANDROID VERSION</vt:lpstr>
      <vt:lpstr>ANDROID VERSIONS</vt:lpstr>
      <vt:lpstr>PowerPoint Presentation</vt:lpstr>
      <vt:lpstr>Android 1.0</vt:lpstr>
      <vt:lpstr>ANDROID 1.5 (CUPCAKE)</vt:lpstr>
      <vt:lpstr>Android 1.6 (DONUT)</vt:lpstr>
      <vt:lpstr>ANDROID 2.0/2.1 (Eclair)</vt:lpstr>
      <vt:lpstr>Android 2.2 (froyo)</vt:lpstr>
      <vt:lpstr>ANDROID 2.3 (gingerbread)</vt:lpstr>
      <vt:lpstr>Android 3.0/3.1/3.2  (Honeycomb) </vt:lpstr>
      <vt:lpstr>Android 4.0 (ice cream sandwich)</vt:lpstr>
      <vt:lpstr>Android 4.1 / 4.2 / 4.3 (Jelly Bean) </vt:lpstr>
      <vt:lpstr>Android 4.4 (Kitkat)</vt:lpstr>
      <vt:lpstr>Android 5.0 / 5.1 (Lollipop)</vt:lpstr>
      <vt:lpstr>Android 6.0 (Marshmallow)</vt:lpstr>
      <vt:lpstr>ANDROID 7.0 (NOUGAT)</vt:lpstr>
      <vt:lpstr>Android 8.0 (oreo)</vt:lpstr>
      <vt:lpstr>ANDROID 9.0 (PIE)</vt:lpstr>
      <vt:lpstr>ANDROID 10.0 (Quince Tart)</vt:lpstr>
      <vt:lpstr>ANDROID 11.0 (Red Velvet Cake)</vt:lpstr>
      <vt:lpstr>ANDROID 12.0/12.0L (Snow Cone)</vt:lpstr>
      <vt:lpstr>ANDROID 14 (Upside Down Cake)</vt:lpstr>
      <vt:lpstr>Android 15.0 (Vanilla Ice Cream)</vt:lpstr>
      <vt:lpstr>Getting Started with  Android Development</vt:lpstr>
      <vt:lpstr>PowerPoint Presentation</vt:lpstr>
      <vt:lpstr>THINGS WE NEED TO GET STARTED</vt:lpstr>
      <vt:lpstr>PowerPoint Presentation</vt:lpstr>
      <vt:lpstr>Test Device / Simulator</vt:lpstr>
      <vt:lpstr>GET TO KNOW THE ANDROID STUDIO UI</vt:lpstr>
      <vt:lpstr>PowerPoint Presentation</vt:lpstr>
      <vt:lpstr>Android Studio UI</vt:lpstr>
      <vt:lpstr>Android Studio UI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Joshua Cajes</dc:creator>
  <cp:lastModifiedBy>RheaTheGreat</cp:lastModifiedBy>
  <cp:revision>153</cp:revision>
  <dcterms:created xsi:type="dcterms:W3CDTF">2018-05-05T10:48:24Z</dcterms:created>
  <dcterms:modified xsi:type="dcterms:W3CDTF">2024-08-11T16:12:03Z</dcterms:modified>
</cp:coreProperties>
</file>